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25" r:id="rId2"/>
    <p:sldId id="269" r:id="rId3"/>
    <p:sldId id="280" r:id="rId4"/>
    <p:sldId id="327" r:id="rId5"/>
    <p:sldId id="370" r:id="rId6"/>
    <p:sldId id="351" r:id="rId7"/>
    <p:sldId id="371" r:id="rId8"/>
    <p:sldId id="372" r:id="rId9"/>
    <p:sldId id="328" r:id="rId10"/>
    <p:sldId id="362" r:id="rId11"/>
    <p:sldId id="352" r:id="rId12"/>
    <p:sldId id="331" r:id="rId13"/>
  </p:sldIdLst>
  <p:sldSz cx="12192000" cy="6858000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Impact" panose="020B0806030902050204" pitchFamily="34" charset="0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方正姚体" panose="02010601030101010101" pitchFamily="2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>
          <p15:clr>
            <a:srgbClr val="A4A3A4"/>
          </p15:clr>
        </p15:guide>
        <p15:guide id="2" pos="7252">
          <p15:clr>
            <a:srgbClr val="A4A3A4"/>
          </p15:clr>
        </p15:guide>
        <p15:guide id="3" orient="horz" pos="617">
          <p15:clr>
            <a:srgbClr val="A4A3A4"/>
          </p15:clr>
        </p15:guide>
        <p15:guide id="4" orient="horz" pos="808">
          <p15:clr>
            <a:srgbClr val="A4A3A4"/>
          </p15:clr>
        </p15:guide>
        <p15:guide id="5" orient="horz" pos="39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7D1"/>
    <a:srgbClr val="03793C"/>
    <a:srgbClr val="B7CFA1"/>
    <a:srgbClr val="339361"/>
    <a:srgbClr val="99BC7A"/>
    <a:srgbClr val="82AD5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298"/>
      </p:cViewPr>
      <p:guideLst>
        <p:guide pos="416"/>
        <p:guide pos="7252"/>
        <p:guide orient="horz" pos="617"/>
        <p:guide orient="horz" pos="808"/>
        <p:guide orient="horz" pos="39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70765-5844-4DF8-B525-102922DC57BB}" type="datetimeFigureOut">
              <a:rPr lang="zh-CN" altLang="en-US" smtClean="0"/>
              <a:t>2022/2/16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BD997-5EF5-4829-B7FA-997AD116E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: 形状 54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3793C"/>
              </a:gs>
              <a:gs pos="100000">
                <a:srgbClr val="82AD5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3793C"/>
              </a:gs>
              <a:gs pos="100000">
                <a:srgbClr val="82AD5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1686322" y="6616587"/>
            <a:ext cx="3590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i="0" u="none" strike="noStrike" cap="none" spc="30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</a:rPr>
              <a:t>校训</a:t>
            </a:r>
          </a:p>
        </p:txBody>
      </p:sp>
      <p:sp>
        <p:nvSpPr>
          <p:cNvPr id="59" name="文本框 58"/>
          <p:cNvSpPr txBox="1"/>
          <p:nvPr userDrawn="1"/>
        </p:nvSpPr>
        <p:spPr>
          <a:xfrm>
            <a:off x="9794069" y="6616587"/>
            <a:ext cx="172483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spc="300" dirty="0" err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xxxxx</a:t>
            </a:r>
            <a:r>
              <a:rPr lang="en-US" altLang="zh-CN" sz="1000" spc="3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UNIVERSITY</a:t>
            </a:r>
            <a:endParaRPr lang="zh-CN" altLang="en-US" sz="1000" spc="3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660400" y="867388"/>
            <a:ext cx="10858500" cy="0"/>
          </a:xfrm>
          <a:prstGeom prst="line">
            <a:avLst/>
          </a:prstGeom>
          <a:ln w="9525">
            <a:solidFill>
              <a:srgbClr val="037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444400" y="255388"/>
            <a:ext cx="216000" cy="612000"/>
          </a:xfrm>
          <a:prstGeom prst="rect">
            <a:avLst/>
          </a:prstGeom>
          <a:solidFill>
            <a:srgbClr val="03793C"/>
          </a:solidFill>
          <a:ln>
            <a:solidFill>
              <a:srgbClr val="037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标题 53"/>
          <p:cNvSpPr>
            <a:spLocks noGrp="1"/>
          </p:cNvSpPr>
          <p:nvPr userDrawn="1">
            <p:ph type="title" hasCustomPrompt="1"/>
          </p:nvPr>
        </p:nvSpPr>
        <p:spPr>
          <a:xfrm>
            <a:off x="660400" y="245778"/>
            <a:ext cx="7212741" cy="52322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>
              <a:defRPr lang="zh-CN" altLang="en-US" sz="2800" b="1" kern="1200" spc="100" baseline="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sp>
        <p:nvSpPr>
          <p:cNvPr id="53" name="矩形 52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3793C"/>
              </a:gs>
              <a:gs pos="100000">
                <a:srgbClr val="82AD5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1686322" y="6616587"/>
            <a:ext cx="3590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i="0" u="none" strike="noStrike" cap="none" spc="30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</a:rPr>
              <a:t>校训</a:t>
            </a: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9827731" y="6616587"/>
            <a:ext cx="169116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XXXX UNIVERSITY</a:t>
            </a:r>
            <a:endParaRPr lang="zh-CN" altLang="en-US" sz="1000" spc="3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3AAD50-E167-482B-8481-26BEB90E7F8B}"/>
              </a:ext>
            </a:extLst>
          </p:cNvPr>
          <p:cNvSpPr txBox="1"/>
          <p:nvPr userDrawn="1"/>
        </p:nvSpPr>
        <p:spPr>
          <a:xfrm>
            <a:off x="9900138" y="245778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插入校徽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9096-2E4D-442F-BCF0-AA35F007B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E807644-67EF-4A9A-BE82-5353D8B9D03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2192" y="0"/>
            <a:ext cx="12201782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5AA9096-2E4D-442F-BCF0-AA35F007B5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2972435"/>
          </a:xfrm>
          <a:prstGeom prst="rect">
            <a:avLst/>
          </a:prstGeom>
          <a:gradFill>
            <a:gsLst>
              <a:gs pos="52000">
                <a:srgbClr val="228644">
                  <a:alpha val="65000"/>
                </a:srgbClr>
              </a:gs>
              <a:gs pos="0">
                <a:srgbClr val="03793C">
                  <a:alpha val="73000"/>
                </a:srgbClr>
              </a:gs>
              <a:gs pos="100000">
                <a:srgbClr val="82AD5C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480795" y="3829088"/>
            <a:ext cx="923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300" normalizeH="0" baseline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4800" dirty="0"/>
              <a:t>北京</a:t>
            </a:r>
            <a:r>
              <a:rPr lang="en-US" altLang="zh-CN" sz="4800" dirty="0" err="1"/>
              <a:t>xxxxx</a:t>
            </a:r>
            <a:r>
              <a:rPr lang="zh-CN" altLang="en-US" sz="4800" dirty="0"/>
              <a:t>大学</a:t>
            </a:r>
            <a:r>
              <a:rPr lang="en-US" altLang="zh-CN" sz="4800" dirty="0" err="1"/>
              <a:t>xxxx</a:t>
            </a:r>
            <a:r>
              <a:rPr lang="zh-CN" altLang="en-US" sz="4800" dirty="0"/>
              <a:t>系夏令营</a:t>
            </a:r>
            <a:r>
              <a:rPr lang="en-US" altLang="zh-CN" sz="4800" dirty="0"/>
              <a:t> </a:t>
            </a:r>
            <a:endParaRPr lang="zh-CN" altLang="en-US" sz="4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4843094" y="551524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xx</a:t>
            </a:r>
            <a:r>
              <a:rPr lang="zh-CN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大学</a:t>
            </a:r>
            <a:r>
              <a:rPr lang="en-US" altLang="zh-CN" dirty="0" err="1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xxxxxx</a:t>
            </a:r>
            <a:r>
              <a:rPr lang="zh-CN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工程学院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675457" y="5269407"/>
            <a:ext cx="2841086" cy="0"/>
          </a:xfrm>
          <a:prstGeom prst="line">
            <a:avLst/>
          </a:prstGeom>
          <a:ln w="19050">
            <a:solidFill>
              <a:srgbClr val="037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2" t="-4870" r="-5165" b="-5207"/>
          <a:stretch>
            <a:fillRect/>
          </a:stretch>
        </p:blipFill>
        <p:spPr>
          <a:xfrm>
            <a:off x="5395719" y="2274151"/>
            <a:ext cx="1400559" cy="140055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2" name="矩形: 圆角 31"/>
          <p:cNvSpPr/>
          <p:nvPr/>
        </p:nvSpPr>
        <p:spPr>
          <a:xfrm>
            <a:off x="5106000" y="6037795"/>
            <a:ext cx="1980000" cy="43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793C">
                  <a:alpha val="58000"/>
                </a:srgbClr>
              </a:gs>
              <a:gs pos="100000">
                <a:srgbClr val="03793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 dirty="0" err="1"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工程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 xxx</a:t>
            </a:r>
            <a:endParaRPr lang="zh-CN" altLang="zh-CN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50275" y="4747260"/>
            <a:ext cx="2981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b="1">
                <a:latin typeface="+mn-ea"/>
                <a:cs typeface="+mn-ea"/>
                <a:sym typeface="+mn-ea"/>
              </a:rPr>
              <a:t>——</a:t>
            </a:r>
            <a:r>
              <a:rPr lang="zh-CN" altLang="en-US" sz="2800" b="1">
                <a:latin typeface="+mn-ea"/>
                <a:cs typeface="+mn-ea"/>
                <a:sym typeface="+mn-ea"/>
              </a:rPr>
              <a:t>自我介绍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国际交流事迹</a:t>
            </a:r>
            <a:r>
              <a:rPr lang="en-US" altLang="zh-CN"/>
              <a:t>|Overseas Experience</a:t>
            </a:r>
          </a:p>
        </p:txBody>
      </p:sp>
      <p:sp>
        <p:nvSpPr>
          <p:cNvPr id="267" name="文本框 266"/>
          <p:cNvSpPr txBox="1"/>
          <p:nvPr/>
        </p:nvSpPr>
        <p:spPr>
          <a:xfrm>
            <a:off x="440055" y="5113020"/>
            <a:ext cx="33159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60A8"/>
                </a:solidFill>
                <a:latin typeface="微软雅黑" panose="020B0503020204020204" charset="-122"/>
                <a:ea typeface="微软雅黑" panose="020B0503020204020204" charset="-122"/>
              </a:rPr>
              <a:t>Oxford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│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牛津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英国</a:t>
            </a:r>
          </a:p>
          <a:p>
            <a:endParaRPr lang="en-US" altLang="zh-CN" b="1" dirty="0">
              <a:solidFill>
                <a:srgbClr val="0060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 b="1" dirty="0">
                <a:solidFill>
                  <a:srgbClr val="0060A8"/>
                </a:solidFill>
                <a:latin typeface="微软雅黑" panose="020B0503020204020204" charset="-122"/>
                <a:ea typeface="微软雅黑" panose="020B0503020204020204" charset="-122"/>
              </a:rPr>
              <a:t>牛津大学</a:t>
            </a:r>
            <a:r>
              <a:rPr lang="en-US" altLang="zh-CN" sz="1600" b="1" dirty="0">
                <a:solidFill>
                  <a:srgbClr val="0060A8"/>
                </a:solidFill>
                <a:latin typeface="微软雅黑" panose="020B0503020204020204" charset="-122"/>
                <a:ea typeface="微软雅黑" panose="020B0503020204020204" charset="-122"/>
              </a:rPr>
              <a:t>Lady Margret Hall</a:t>
            </a:r>
          </a:p>
          <a:p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跨领域科学项目</a:t>
            </a:r>
          </a:p>
          <a:p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收获牛津大学</a:t>
            </a:r>
            <a:r>
              <a:rPr lang="zh-CN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教授推荐信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95" y="3581400"/>
            <a:ext cx="1944370" cy="1458595"/>
          </a:xfrm>
          <a:prstGeom prst="rect">
            <a:avLst/>
          </a:prstGeom>
        </p:spPr>
      </p:pic>
      <p:pic>
        <p:nvPicPr>
          <p:cNvPr id="7" name="图片 6" descr="mmexport161891402908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370" y="3583940"/>
            <a:ext cx="1531620" cy="1473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6260" y="1109980"/>
            <a:ext cx="3561715" cy="49917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DB23B0-3B81-4D56-A4D4-B3F060B87D14}"/>
              </a:ext>
            </a:extLst>
          </p:cNvPr>
          <p:cNvSpPr txBox="1"/>
          <p:nvPr/>
        </p:nvSpPr>
        <p:spPr>
          <a:xfrm>
            <a:off x="4974336" y="2372535"/>
            <a:ext cx="210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此处放一些图片或者交流中获奖情况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国际交流事迹</a:t>
            </a:r>
            <a:r>
              <a:rPr lang="en-US" altLang="zh-CN"/>
              <a:t>|Overseas Experience</a:t>
            </a:r>
          </a:p>
        </p:txBody>
      </p:sp>
      <p:sp>
        <p:nvSpPr>
          <p:cNvPr id="235" name="文本框 234"/>
          <p:cNvSpPr txBox="1"/>
          <p:nvPr/>
        </p:nvSpPr>
        <p:spPr>
          <a:xfrm>
            <a:off x="187960" y="5211445"/>
            <a:ext cx="504126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60A8"/>
                </a:solidFill>
                <a:latin typeface="微软雅黑" panose="020B0503020204020204" charset="-122"/>
                <a:ea typeface="微软雅黑" panose="020B0503020204020204" charset="-122"/>
              </a:rPr>
              <a:t>Aachen│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亚琛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德国</a:t>
            </a:r>
          </a:p>
          <a:p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 b="1" dirty="0">
                <a:solidFill>
                  <a:srgbClr val="0060A8"/>
                </a:solidFill>
                <a:latin typeface="微软雅黑" panose="020B0503020204020204" charset="-122"/>
                <a:ea typeface="微软雅黑" panose="020B0503020204020204" charset="-122"/>
              </a:rPr>
              <a:t>德国亚琛工业大学</a:t>
            </a:r>
            <a:endParaRPr lang="en-US" altLang="zh-CN" sz="1600" b="1" dirty="0">
              <a:solidFill>
                <a:srgbClr val="0060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 b="1" dirty="0">
                <a:solidFill>
                  <a:srgbClr val="0060A8"/>
                </a:solidFill>
                <a:latin typeface="微软雅黑" panose="020B0503020204020204" charset="-122"/>
                <a:ea typeface="微软雅黑" panose="020B0503020204020204" charset="-122"/>
              </a:rPr>
              <a:t>获省政府奖学金</a:t>
            </a:r>
            <a:r>
              <a:rPr lang="en-US" altLang="zh-CN" sz="1600" b="1" dirty="0">
                <a:solidFill>
                  <a:srgbClr val="0060A8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1600" b="1" dirty="0">
                <a:solidFill>
                  <a:srgbClr val="0060A8"/>
                </a:solidFill>
                <a:latin typeface="微软雅黑" panose="020B0503020204020204" charset="-122"/>
                <a:ea typeface="微软雅黑" panose="020B0503020204020204" charset="-122"/>
              </a:rPr>
              <a:t>参与汽车与移动性研究项目</a:t>
            </a:r>
            <a:endParaRPr lang="en-US" altLang="zh-CN" sz="1600" b="1" dirty="0">
              <a:solidFill>
                <a:srgbClr val="0060A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 Place</a:t>
            </a:r>
            <a:r>
              <a:rPr lang="en-US" altLang="zh-CN" sz="2000" b="1" dirty="0">
                <a:solidFill>
                  <a:srgbClr val="0060A8"/>
                </a:solidFill>
                <a:latin typeface="微软雅黑" panose="020B0503020204020204" charset="-122"/>
                <a:ea typeface="微软雅黑" panose="020B0503020204020204" charset="-122"/>
              </a:rPr>
              <a:t> in Case Study</a:t>
            </a:r>
            <a:endParaRPr lang="zh-CN" altLang="en-US" sz="700" b="1" dirty="0">
              <a:solidFill>
                <a:srgbClr val="00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6" name="Group 572"/>
          <p:cNvGrpSpPr/>
          <p:nvPr/>
        </p:nvGrpSpPr>
        <p:grpSpPr>
          <a:xfrm>
            <a:off x="-2050159" y="1394714"/>
            <a:ext cx="9398758" cy="4904542"/>
            <a:chOff x="7821211" y="3990355"/>
            <a:chExt cx="12687907" cy="5568333"/>
          </a:xfrm>
          <a:solidFill>
            <a:schemeClr val="bg1">
              <a:lumMod val="85000"/>
            </a:schemeClr>
          </a:solidFill>
        </p:grpSpPr>
        <p:sp>
          <p:nvSpPr>
            <p:cNvPr id="427" name="Freeform 404"/>
            <p:cNvSpPr/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28" name="Freeform 406"/>
            <p:cNvSpPr/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29" name="Freeform 407"/>
            <p:cNvSpPr/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0" name="Freeform 408"/>
            <p:cNvSpPr/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1" name="Freeform 409"/>
            <p:cNvSpPr/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2" name="Freeform 410"/>
            <p:cNvSpPr/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3" name="Freeform 411"/>
            <p:cNvSpPr/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4" name="Freeform 412"/>
            <p:cNvSpPr/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5" name="Freeform 413"/>
            <p:cNvSpPr/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6" name="Freeform 414"/>
            <p:cNvSpPr/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7" name="Freeform 415"/>
            <p:cNvSpPr/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8" name="Freeform 416"/>
            <p:cNvSpPr/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39" name="Freeform 417"/>
            <p:cNvSpPr/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0" name="Freeform 418"/>
            <p:cNvSpPr/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1" name="Freeform 419"/>
            <p:cNvSpPr/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2" name="Freeform 420"/>
            <p:cNvSpPr/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3" name="Freeform 421"/>
            <p:cNvSpPr/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4" name="Freeform 422"/>
            <p:cNvSpPr/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5" name="Freeform 423"/>
            <p:cNvSpPr/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6" name="Freeform 424"/>
            <p:cNvSpPr/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7" name="Freeform 425"/>
            <p:cNvSpPr/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8" name="Freeform 426"/>
            <p:cNvSpPr/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49" name="Freeform 427"/>
            <p:cNvSpPr/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50" name="Freeform 428"/>
            <p:cNvSpPr/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51" name="Freeform 429"/>
            <p:cNvSpPr/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grpSp>
          <p:nvGrpSpPr>
            <p:cNvPr id="452" name="Group 601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53" name="Freeform 430"/>
              <p:cNvSpPr/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>
                  <a:defRPr/>
                </a:pPr>
                <a:endParaRPr lang="id-ID" sz="900"/>
              </a:p>
            </p:txBody>
          </p:sp>
          <p:sp>
            <p:nvSpPr>
              <p:cNvPr id="454" name="Freeform 431"/>
              <p:cNvSpPr/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algn="ctr" defTabSz="914400">
                  <a:defRPr/>
                </a:pPr>
                <a:endParaRPr lang="id-ID" sz="900"/>
              </a:p>
            </p:txBody>
          </p:sp>
        </p:grpSp>
        <p:sp>
          <p:nvSpPr>
            <p:cNvPr id="455" name="Freeform 432"/>
            <p:cNvSpPr/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56" name="Freeform 433"/>
            <p:cNvSpPr/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57" name="Freeform 434"/>
            <p:cNvSpPr/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58" name="Freeform 435"/>
            <p:cNvSpPr/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59" name="Freeform 436"/>
            <p:cNvSpPr/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0" name="Freeform 437"/>
            <p:cNvSpPr/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1" name="Freeform 438"/>
            <p:cNvSpPr/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2" name="Freeform 439"/>
            <p:cNvSpPr/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3" name="Freeform 440"/>
            <p:cNvSpPr/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4" name="Freeform 441"/>
            <p:cNvSpPr/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5" name="Freeform 442"/>
            <p:cNvSpPr/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6" name="Freeform 443"/>
            <p:cNvSpPr/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7" name="Freeform 444"/>
            <p:cNvSpPr/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8" name="Freeform 445"/>
            <p:cNvSpPr/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69" name="Freeform 446"/>
            <p:cNvSpPr/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0" name="Freeform 447"/>
            <p:cNvSpPr/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1" name="Freeform 448"/>
            <p:cNvSpPr/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2" name="Freeform 449"/>
            <p:cNvSpPr/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3" name="Freeform 450"/>
            <p:cNvSpPr/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4" name="Freeform 451"/>
            <p:cNvSpPr/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5" name="Freeform 452"/>
            <p:cNvSpPr/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6" name="Freeform 453"/>
            <p:cNvSpPr/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7" name="Freeform 454"/>
            <p:cNvSpPr/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8" name="Freeform 455"/>
            <p:cNvSpPr/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79" name="Freeform 456"/>
            <p:cNvSpPr/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0" name="Freeform 457"/>
            <p:cNvSpPr/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1" name="Freeform 458"/>
            <p:cNvSpPr/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2" name="Freeform 459"/>
            <p:cNvSpPr/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3" name="Freeform 460"/>
            <p:cNvSpPr/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4" name="Freeform 461"/>
            <p:cNvSpPr/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5" name="Freeform 462"/>
            <p:cNvSpPr/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6" name="Freeform 463"/>
            <p:cNvSpPr/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7" name="Freeform 464"/>
            <p:cNvSpPr/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8" name="Freeform 465"/>
            <p:cNvSpPr/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89" name="Freeform 466"/>
            <p:cNvSpPr/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0" name="Freeform 467"/>
            <p:cNvSpPr/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1" name="Freeform 468"/>
            <p:cNvSpPr/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2" name="Freeform 469"/>
            <p:cNvSpPr/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3" name="Freeform 470"/>
            <p:cNvSpPr/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4" name="Freeform 471"/>
            <p:cNvSpPr/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5" name="Freeform 485"/>
            <p:cNvSpPr/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6" name="Freeform 487"/>
            <p:cNvSpPr/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7" name="Freeform 488"/>
            <p:cNvSpPr/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8" name="Freeform 489"/>
            <p:cNvSpPr/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499" name="Freeform 490"/>
            <p:cNvSpPr/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0" name="Freeform 491"/>
            <p:cNvSpPr/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1" name="Freeform 492"/>
            <p:cNvSpPr/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2" name="Freeform 493"/>
            <p:cNvSpPr/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3" name="Freeform 494"/>
            <p:cNvSpPr/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4" name="Freeform 495"/>
            <p:cNvSpPr/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5" name="Freeform 496"/>
            <p:cNvSpPr/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6" name="Freeform 497"/>
            <p:cNvSpPr/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7" name="Freeform 498"/>
            <p:cNvSpPr/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8" name="Freeform 499"/>
            <p:cNvSpPr/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09" name="Freeform 500"/>
            <p:cNvSpPr/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0" name="Freeform 501"/>
            <p:cNvSpPr/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1" name="Freeform 502"/>
            <p:cNvSpPr/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2" name="Freeform 503"/>
            <p:cNvSpPr/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3" name="Freeform 504"/>
            <p:cNvSpPr/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4" name="Freeform 505"/>
            <p:cNvSpPr/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5" name="Freeform 506"/>
            <p:cNvSpPr/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6" name="Freeform 507"/>
            <p:cNvSpPr/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7" name="Freeform 508"/>
            <p:cNvSpPr/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8" name="Freeform 509"/>
            <p:cNvSpPr/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19" name="Freeform 510"/>
            <p:cNvSpPr/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0" name="Freeform 511"/>
            <p:cNvSpPr/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1" name="Freeform 610"/>
            <p:cNvSpPr/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2" name="Freeform 611"/>
            <p:cNvSpPr/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3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4" name="Freeform 615"/>
            <p:cNvSpPr/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5" name="Freeform 643"/>
            <p:cNvSpPr/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6" name="Freeform 644"/>
            <p:cNvSpPr/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7" name="Freeform 645"/>
            <p:cNvSpPr/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8" name="Freeform 646"/>
            <p:cNvSpPr/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29" name="Freeform 647"/>
            <p:cNvSpPr/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0" name="Freeform 648"/>
            <p:cNvSpPr/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1" name="Freeform 649"/>
            <p:cNvSpPr/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2" name="Freeform 650"/>
            <p:cNvSpPr/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3" name="Freeform 651"/>
            <p:cNvSpPr/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4" name="Freeform 652"/>
            <p:cNvSpPr/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5" name="Freeform 653"/>
            <p:cNvSpPr/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6" name="Freeform 654"/>
            <p:cNvSpPr/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7" name="Freeform 655"/>
            <p:cNvSpPr/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8" name="Freeform 656"/>
            <p:cNvSpPr/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39" name="Freeform 657"/>
            <p:cNvSpPr/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0" name="Freeform 658"/>
            <p:cNvSpPr/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1" name="Freeform 659"/>
            <p:cNvSpPr/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2" name="Freeform 660"/>
            <p:cNvSpPr/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3" name="Freeform 661"/>
            <p:cNvSpPr/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4" name="Freeform 662"/>
            <p:cNvSpPr/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5" name="Freeform 663"/>
            <p:cNvSpPr/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6" name="Freeform 664"/>
            <p:cNvSpPr/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7" name="Freeform 665"/>
            <p:cNvSpPr/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8" name="Freeform 666"/>
            <p:cNvSpPr/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49" name="Freeform 667"/>
            <p:cNvSpPr/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0" name="Freeform 668"/>
            <p:cNvSpPr/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1" name="Freeform 669"/>
            <p:cNvSpPr/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2" name="Freeform 670"/>
            <p:cNvSpPr/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3" name="Freeform 671"/>
            <p:cNvSpPr/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4" name="Freeform 672"/>
            <p:cNvSpPr/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5" name="Freeform 673"/>
            <p:cNvSpPr/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6" name="Freeform 674"/>
            <p:cNvSpPr/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7" name="Freeform 675"/>
            <p:cNvSpPr/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8" name="Freeform 676"/>
            <p:cNvSpPr/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59" name="Freeform 677"/>
            <p:cNvSpPr/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0" name="Freeform 678"/>
            <p:cNvSpPr/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1" name="Freeform 679"/>
            <p:cNvSpPr/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2" name="Freeform 680"/>
            <p:cNvSpPr/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3" name="Freeform 681"/>
            <p:cNvSpPr/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4" name="Freeform 682"/>
            <p:cNvSpPr/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5" name="Freeform 683"/>
            <p:cNvSpPr/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6" name="Freeform 684"/>
            <p:cNvSpPr/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7" name="Freeform 685"/>
            <p:cNvSpPr/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8" name="Freeform 686"/>
            <p:cNvSpPr/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69" name="Freeform 687"/>
            <p:cNvSpPr/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0" name="Freeform 688"/>
            <p:cNvSpPr/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1" name="Freeform 689"/>
            <p:cNvSpPr/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2" name="Freeform 690"/>
            <p:cNvSpPr/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3" name="Freeform 691"/>
            <p:cNvSpPr/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4" name="Freeform 692"/>
            <p:cNvSpPr/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5" name="Freeform 693"/>
            <p:cNvSpPr/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6" name="Freeform 694"/>
            <p:cNvSpPr/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7" name="Freeform 695"/>
            <p:cNvSpPr/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8" name="Freeform 696"/>
            <p:cNvSpPr/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79" name="Freeform 697"/>
            <p:cNvSpPr/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0" name="Freeform 698"/>
            <p:cNvSpPr/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1" name="Freeform 699"/>
            <p:cNvSpPr/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2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3" name="Freeform 701"/>
            <p:cNvSpPr/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4" name="Freeform 702"/>
            <p:cNvSpPr/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5" name="Freeform 703"/>
            <p:cNvSpPr/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6" name="Freeform 704"/>
            <p:cNvSpPr/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7" name="Freeform 705"/>
            <p:cNvSpPr/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8" name="Freeform 706"/>
            <p:cNvSpPr/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89" name="Freeform 707"/>
            <p:cNvSpPr/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0" name="Freeform 708"/>
            <p:cNvSpPr/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1" name="Freeform 709"/>
            <p:cNvSpPr/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2" name="Freeform 710"/>
            <p:cNvSpPr/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3" name="Freeform 711"/>
            <p:cNvSpPr/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4" name="Freeform 712"/>
            <p:cNvSpPr/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5" name="Freeform 713"/>
            <p:cNvSpPr/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6" name="Freeform 714"/>
            <p:cNvSpPr/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7" name="Freeform 715"/>
            <p:cNvSpPr/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8" name="Freeform 716"/>
            <p:cNvSpPr/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599" name="Freeform 717"/>
            <p:cNvSpPr/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00" name="Freeform 718"/>
            <p:cNvSpPr/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01" name="Freeform 719"/>
            <p:cNvSpPr/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02" name="Freeform 720"/>
            <p:cNvSpPr>
              <a:spLocks noEditPoints="1"/>
            </p:cNvSpPr>
            <p:nvPr/>
          </p:nvSpPr>
          <p:spPr bwMode="auto">
            <a:xfrm>
              <a:off x="12945416" y="4366247"/>
              <a:ext cx="7563702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03" name="Freeform 721"/>
            <p:cNvSpPr/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04" name="Freeform 722"/>
            <p:cNvSpPr/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05" name="Freeform 723"/>
            <p:cNvSpPr/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606" name="Freeform 724"/>
            <p:cNvSpPr/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07" name="Freeform 725"/>
            <p:cNvSpPr/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08" name="Freeform 726"/>
            <p:cNvSpPr/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09" name="Freeform 727"/>
            <p:cNvSpPr/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10" name="Freeform 728"/>
            <p:cNvSpPr/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11" name="Freeform 465"/>
            <p:cNvSpPr/>
            <p:nvPr/>
          </p:nvSpPr>
          <p:spPr bwMode="auto">
            <a:xfrm>
              <a:off x="17474083" y="9185978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12" name="Freeform 466"/>
            <p:cNvSpPr/>
            <p:nvPr/>
          </p:nvSpPr>
          <p:spPr bwMode="auto">
            <a:xfrm>
              <a:off x="17569627" y="9179607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13" name="Freeform 471"/>
            <p:cNvSpPr/>
            <p:nvPr/>
          </p:nvSpPr>
          <p:spPr bwMode="auto">
            <a:xfrm>
              <a:off x="17690647" y="9055368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14" name="Freeform 643"/>
            <p:cNvSpPr/>
            <p:nvPr/>
          </p:nvSpPr>
          <p:spPr bwMode="auto">
            <a:xfrm>
              <a:off x="17343512" y="9459934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</p:grpSp>
      <p:sp>
        <p:nvSpPr>
          <p:cNvPr id="615" name="Freeform 715"/>
          <p:cNvSpPr/>
          <p:nvPr/>
        </p:nvSpPr>
        <p:spPr bwMode="auto">
          <a:xfrm>
            <a:off x="3372642" y="3043123"/>
            <a:ext cx="2073673" cy="1607725"/>
          </a:xfrm>
          <a:custGeom>
            <a:avLst/>
            <a:gdLst>
              <a:gd name="T0" fmla="*/ 279 w 300"/>
              <a:gd name="T1" fmla="*/ 37 h 195"/>
              <a:gd name="T2" fmla="*/ 244 w 300"/>
              <a:gd name="T3" fmla="*/ 1 h 195"/>
              <a:gd name="T4" fmla="*/ 223 w 300"/>
              <a:gd name="T5" fmla="*/ 18 h 195"/>
              <a:gd name="T6" fmla="*/ 214 w 300"/>
              <a:gd name="T7" fmla="*/ 27 h 195"/>
              <a:gd name="T8" fmla="*/ 205 w 300"/>
              <a:gd name="T9" fmla="*/ 39 h 195"/>
              <a:gd name="T10" fmla="*/ 224 w 300"/>
              <a:gd name="T11" fmla="*/ 46 h 195"/>
              <a:gd name="T12" fmla="*/ 197 w 300"/>
              <a:gd name="T13" fmla="*/ 55 h 195"/>
              <a:gd name="T14" fmla="*/ 180 w 300"/>
              <a:gd name="T15" fmla="*/ 66 h 195"/>
              <a:gd name="T16" fmla="*/ 146 w 300"/>
              <a:gd name="T17" fmla="*/ 75 h 195"/>
              <a:gd name="T18" fmla="*/ 121 w 300"/>
              <a:gd name="T19" fmla="*/ 70 h 195"/>
              <a:gd name="T20" fmla="*/ 94 w 300"/>
              <a:gd name="T21" fmla="*/ 56 h 195"/>
              <a:gd name="T22" fmla="*/ 66 w 300"/>
              <a:gd name="T23" fmla="*/ 30 h 195"/>
              <a:gd name="T24" fmla="*/ 56 w 300"/>
              <a:gd name="T25" fmla="*/ 44 h 195"/>
              <a:gd name="T26" fmla="*/ 44 w 300"/>
              <a:gd name="T27" fmla="*/ 51 h 195"/>
              <a:gd name="T28" fmla="*/ 34 w 300"/>
              <a:gd name="T29" fmla="*/ 63 h 195"/>
              <a:gd name="T30" fmla="*/ 28 w 300"/>
              <a:gd name="T31" fmla="*/ 76 h 195"/>
              <a:gd name="T32" fmla="*/ 11 w 300"/>
              <a:gd name="T33" fmla="*/ 84 h 195"/>
              <a:gd name="T34" fmla="*/ 1 w 300"/>
              <a:gd name="T35" fmla="*/ 91 h 195"/>
              <a:gd name="T36" fmla="*/ 7 w 300"/>
              <a:gd name="T37" fmla="*/ 103 h 195"/>
              <a:gd name="T38" fmla="*/ 23 w 300"/>
              <a:gd name="T39" fmla="*/ 111 h 195"/>
              <a:gd name="T40" fmla="*/ 27 w 300"/>
              <a:gd name="T41" fmla="*/ 121 h 195"/>
              <a:gd name="T42" fmla="*/ 27 w 300"/>
              <a:gd name="T43" fmla="*/ 135 h 195"/>
              <a:gd name="T44" fmla="*/ 40 w 300"/>
              <a:gd name="T45" fmla="*/ 140 h 195"/>
              <a:gd name="T46" fmla="*/ 62 w 300"/>
              <a:gd name="T47" fmla="*/ 154 h 195"/>
              <a:gd name="T48" fmla="*/ 74 w 300"/>
              <a:gd name="T49" fmla="*/ 156 h 195"/>
              <a:gd name="T50" fmla="*/ 92 w 300"/>
              <a:gd name="T51" fmla="*/ 151 h 195"/>
              <a:gd name="T52" fmla="*/ 106 w 300"/>
              <a:gd name="T53" fmla="*/ 146 h 195"/>
              <a:gd name="T54" fmla="*/ 116 w 300"/>
              <a:gd name="T55" fmla="*/ 155 h 195"/>
              <a:gd name="T56" fmla="*/ 117 w 300"/>
              <a:gd name="T57" fmla="*/ 166 h 195"/>
              <a:gd name="T58" fmla="*/ 119 w 300"/>
              <a:gd name="T59" fmla="*/ 178 h 195"/>
              <a:gd name="T60" fmla="*/ 125 w 300"/>
              <a:gd name="T61" fmla="*/ 187 h 195"/>
              <a:gd name="T62" fmla="*/ 134 w 300"/>
              <a:gd name="T63" fmla="*/ 186 h 195"/>
              <a:gd name="T64" fmla="*/ 143 w 300"/>
              <a:gd name="T65" fmla="*/ 182 h 195"/>
              <a:gd name="T66" fmla="*/ 155 w 300"/>
              <a:gd name="T67" fmla="*/ 180 h 195"/>
              <a:gd name="T68" fmla="*/ 168 w 300"/>
              <a:gd name="T69" fmla="*/ 186 h 195"/>
              <a:gd name="T70" fmla="*/ 175 w 300"/>
              <a:gd name="T71" fmla="*/ 195 h 195"/>
              <a:gd name="T72" fmla="*/ 189 w 300"/>
              <a:gd name="T73" fmla="*/ 186 h 195"/>
              <a:gd name="T74" fmla="*/ 202 w 300"/>
              <a:gd name="T75" fmla="*/ 182 h 195"/>
              <a:gd name="T76" fmla="*/ 215 w 300"/>
              <a:gd name="T77" fmla="*/ 173 h 195"/>
              <a:gd name="T78" fmla="*/ 221 w 300"/>
              <a:gd name="T79" fmla="*/ 164 h 195"/>
              <a:gd name="T80" fmla="*/ 228 w 300"/>
              <a:gd name="T81" fmla="*/ 156 h 195"/>
              <a:gd name="T82" fmla="*/ 232 w 300"/>
              <a:gd name="T83" fmla="*/ 149 h 195"/>
              <a:gd name="T84" fmla="*/ 236 w 300"/>
              <a:gd name="T85" fmla="*/ 143 h 195"/>
              <a:gd name="T86" fmla="*/ 231 w 300"/>
              <a:gd name="T87" fmla="*/ 139 h 195"/>
              <a:gd name="T88" fmla="*/ 229 w 300"/>
              <a:gd name="T89" fmla="*/ 132 h 195"/>
              <a:gd name="T90" fmla="*/ 221 w 300"/>
              <a:gd name="T91" fmla="*/ 115 h 195"/>
              <a:gd name="T92" fmla="*/ 229 w 300"/>
              <a:gd name="T93" fmla="*/ 106 h 195"/>
              <a:gd name="T94" fmla="*/ 238 w 300"/>
              <a:gd name="T95" fmla="*/ 102 h 195"/>
              <a:gd name="T96" fmla="*/ 220 w 300"/>
              <a:gd name="T97" fmla="*/ 102 h 195"/>
              <a:gd name="T98" fmla="*/ 221 w 300"/>
              <a:gd name="T99" fmla="*/ 90 h 195"/>
              <a:gd name="T100" fmla="*/ 234 w 300"/>
              <a:gd name="T101" fmla="*/ 87 h 195"/>
              <a:gd name="T102" fmla="*/ 238 w 300"/>
              <a:gd name="T103" fmla="*/ 89 h 195"/>
              <a:gd name="T104" fmla="*/ 259 w 300"/>
              <a:gd name="T105" fmla="*/ 77 h 195"/>
              <a:gd name="T106" fmla="*/ 271 w 300"/>
              <a:gd name="T107" fmla="*/ 72 h 195"/>
              <a:gd name="T108" fmla="*/ 281 w 300"/>
              <a:gd name="T109" fmla="*/ 60 h 195"/>
              <a:gd name="T110" fmla="*/ 295 w 300"/>
              <a:gd name="T111" fmla="*/ 47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0" h="195">
                <a:moveTo>
                  <a:pt x="298" y="37"/>
                </a:moveTo>
                <a:cubicBezTo>
                  <a:pt x="298" y="35"/>
                  <a:pt x="294" y="36"/>
                  <a:pt x="293" y="37"/>
                </a:cubicBezTo>
                <a:cubicBezTo>
                  <a:pt x="291" y="37"/>
                  <a:pt x="290" y="38"/>
                  <a:pt x="288" y="39"/>
                </a:cubicBezTo>
                <a:cubicBezTo>
                  <a:pt x="286" y="40"/>
                  <a:pt x="279" y="40"/>
                  <a:pt x="279" y="37"/>
                </a:cubicBezTo>
                <a:cubicBezTo>
                  <a:pt x="277" y="33"/>
                  <a:pt x="276" y="31"/>
                  <a:pt x="272" y="29"/>
                </a:cubicBezTo>
                <a:cubicBezTo>
                  <a:pt x="269" y="28"/>
                  <a:pt x="263" y="28"/>
                  <a:pt x="262" y="24"/>
                </a:cubicBezTo>
                <a:cubicBezTo>
                  <a:pt x="261" y="18"/>
                  <a:pt x="259" y="11"/>
                  <a:pt x="255" y="6"/>
                </a:cubicBezTo>
                <a:cubicBezTo>
                  <a:pt x="252" y="3"/>
                  <a:pt x="248" y="3"/>
                  <a:pt x="244" y="1"/>
                </a:cubicBezTo>
                <a:cubicBezTo>
                  <a:pt x="240" y="0"/>
                  <a:pt x="233" y="1"/>
                  <a:pt x="229" y="3"/>
                </a:cubicBezTo>
                <a:cubicBezTo>
                  <a:pt x="228" y="4"/>
                  <a:pt x="226" y="5"/>
                  <a:pt x="225" y="6"/>
                </a:cubicBezTo>
                <a:cubicBezTo>
                  <a:pt x="225" y="7"/>
                  <a:pt x="228" y="7"/>
                  <a:pt x="228" y="8"/>
                </a:cubicBezTo>
                <a:cubicBezTo>
                  <a:pt x="229" y="12"/>
                  <a:pt x="224" y="15"/>
                  <a:pt x="223" y="18"/>
                </a:cubicBezTo>
                <a:cubicBezTo>
                  <a:pt x="222" y="19"/>
                  <a:pt x="222" y="20"/>
                  <a:pt x="222" y="21"/>
                </a:cubicBezTo>
                <a:cubicBezTo>
                  <a:pt x="222" y="22"/>
                  <a:pt x="222" y="22"/>
                  <a:pt x="222" y="23"/>
                </a:cubicBezTo>
                <a:cubicBezTo>
                  <a:pt x="222" y="25"/>
                  <a:pt x="219" y="25"/>
                  <a:pt x="217" y="26"/>
                </a:cubicBezTo>
                <a:cubicBezTo>
                  <a:pt x="216" y="26"/>
                  <a:pt x="215" y="27"/>
                  <a:pt x="214" y="27"/>
                </a:cubicBezTo>
                <a:cubicBezTo>
                  <a:pt x="213" y="27"/>
                  <a:pt x="208" y="25"/>
                  <a:pt x="208" y="25"/>
                </a:cubicBezTo>
                <a:cubicBezTo>
                  <a:pt x="207" y="27"/>
                  <a:pt x="206" y="30"/>
                  <a:pt x="205" y="32"/>
                </a:cubicBezTo>
                <a:cubicBezTo>
                  <a:pt x="205" y="33"/>
                  <a:pt x="204" y="34"/>
                  <a:pt x="204" y="35"/>
                </a:cubicBezTo>
                <a:cubicBezTo>
                  <a:pt x="204" y="35"/>
                  <a:pt x="202" y="41"/>
                  <a:pt x="205" y="39"/>
                </a:cubicBezTo>
                <a:cubicBezTo>
                  <a:pt x="206" y="38"/>
                  <a:pt x="206" y="38"/>
                  <a:pt x="208" y="38"/>
                </a:cubicBezTo>
                <a:cubicBezTo>
                  <a:pt x="209" y="38"/>
                  <a:pt x="211" y="40"/>
                  <a:pt x="212" y="39"/>
                </a:cubicBezTo>
                <a:cubicBezTo>
                  <a:pt x="216" y="36"/>
                  <a:pt x="219" y="38"/>
                  <a:pt x="222" y="42"/>
                </a:cubicBezTo>
                <a:cubicBezTo>
                  <a:pt x="223" y="43"/>
                  <a:pt x="225" y="45"/>
                  <a:pt x="224" y="46"/>
                </a:cubicBezTo>
                <a:cubicBezTo>
                  <a:pt x="224" y="46"/>
                  <a:pt x="220" y="45"/>
                  <a:pt x="219" y="45"/>
                </a:cubicBezTo>
                <a:cubicBezTo>
                  <a:pt x="216" y="46"/>
                  <a:pt x="212" y="46"/>
                  <a:pt x="209" y="47"/>
                </a:cubicBezTo>
                <a:cubicBezTo>
                  <a:pt x="206" y="48"/>
                  <a:pt x="206" y="54"/>
                  <a:pt x="202" y="54"/>
                </a:cubicBezTo>
                <a:cubicBezTo>
                  <a:pt x="200" y="54"/>
                  <a:pt x="198" y="53"/>
                  <a:pt x="197" y="55"/>
                </a:cubicBezTo>
                <a:cubicBezTo>
                  <a:pt x="196" y="56"/>
                  <a:pt x="194" y="58"/>
                  <a:pt x="192" y="58"/>
                </a:cubicBezTo>
                <a:cubicBezTo>
                  <a:pt x="189" y="57"/>
                  <a:pt x="183" y="53"/>
                  <a:pt x="182" y="59"/>
                </a:cubicBezTo>
                <a:cubicBezTo>
                  <a:pt x="182" y="61"/>
                  <a:pt x="184" y="62"/>
                  <a:pt x="184" y="63"/>
                </a:cubicBezTo>
                <a:cubicBezTo>
                  <a:pt x="184" y="65"/>
                  <a:pt x="181" y="65"/>
                  <a:pt x="180" y="66"/>
                </a:cubicBezTo>
                <a:cubicBezTo>
                  <a:pt x="177" y="69"/>
                  <a:pt x="176" y="72"/>
                  <a:pt x="172" y="72"/>
                </a:cubicBezTo>
                <a:cubicBezTo>
                  <a:pt x="167" y="72"/>
                  <a:pt x="162" y="72"/>
                  <a:pt x="157" y="73"/>
                </a:cubicBezTo>
                <a:cubicBezTo>
                  <a:pt x="155" y="74"/>
                  <a:pt x="151" y="78"/>
                  <a:pt x="150" y="77"/>
                </a:cubicBezTo>
                <a:cubicBezTo>
                  <a:pt x="148" y="77"/>
                  <a:pt x="147" y="75"/>
                  <a:pt x="146" y="75"/>
                </a:cubicBezTo>
                <a:cubicBezTo>
                  <a:pt x="144" y="75"/>
                  <a:pt x="143" y="75"/>
                  <a:pt x="141" y="75"/>
                </a:cubicBezTo>
                <a:cubicBezTo>
                  <a:pt x="139" y="74"/>
                  <a:pt x="137" y="74"/>
                  <a:pt x="135" y="72"/>
                </a:cubicBezTo>
                <a:cubicBezTo>
                  <a:pt x="133" y="71"/>
                  <a:pt x="132" y="71"/>
                  <a:pt x="131" y="70"/>
                </a:cubicBezTo>
                <a:cubicBezTo>
                  <a:pt x="127" y="70"/>
                  <a:pt x="125" y="70"/>
                  <a:pt x="121" y="70"/>
                </a:cubicBezTo>
                <a:cubicBezTo>
                  <a:pt x="118" y="70"/>
                  <a:pt x="113" y="71"/>
                  <a:pt x="109" y="70"/>
                </a:cubicBezTo>
                <a:cubicBezTo>
                  <a:pt x="108" y="70"/>
                  <a:pt x="107" y="68"/>
                  <a:pt x="107" y="67"/>
                </a:cubicBezTo>
                <a:cubicBezTo>
                  <a:pt x="105" y="65"/>
                  <a:pt x="104" y="63"/>
                  <a:pt x="102" y="61"/>
                </a:cubicBezTo>
                <a:cubicBezTo>
                  <a:pt x="99" y="59"/>
                  <a:pt x="97" y="56"/>
                  <a:pt x="94" y="56"/>
                </a:cubicBezTo>
                <a:cubicBezTo>
                  <a:pt x="92" y="56"/>
                  <a:pt x="81" y="56"/>
                  <a:pt x="83" y="52"/>
                </a:cubicBezTo>
                <a:cubicBezTo>
                  <a:pt x="85" y="48"/>
                  <a:pt x="84" y="41"/>
                  <a:pt x="79" y="38"/>
                </a:cubicBezTo>
                <a:cubicBezTo>
                  <a:pt x="75" y="35"/>
                  <a:pt x="70" y="35"/>
                  <a:pt x="69" y="29"/>
                </a:cubicBezTo>
                <a:cubicBezTo>
                  <a:pt x="68" y="30"/>
                  <a:pt x="67" y="29"/>
                  <a:pt x="66" y="30"/>
                </a:cubicBezTo>
                <a:cubicBezTo>
                  <a:pt x="65" y="31"/>
                  <a:pt x="65" y="31"/>
                  <a:pt x="65" y="32"/>
                </a:cubicBezTo>
                <a:cubicBezTo>
                  <a:pt x="63" y="35"/>
                  <a:pt x="60" y="34"/>
                  <a:pt x="59" y="37"/>
                </a:cubicBezTo>
                <a:cubicBezTo>
                  <a:pt x="59" y="39"/>
                  <a:pt x="61" y="41"/>
                  <a:pt x="60" y="42"/>
                </a:cubicBezTo>
                <a:cubicBezTo>
                  <a:pt x="59" y="43"/>
                  <a:pt x="57" y="44"/>
                  <a:pt x="56" y="44"/>
                </a:cubicBezTo>
                <a:cubicBezTo>
                  <a:pt x="55" y="45"/>
                  <a:pt x="54" y="43"/>
                  <a:pt x="53" y="44"/>
                </a:cubicBezTo>
                <a:cubicBezTo>
                  <a:pt x="51" y="44"/>
                  <a:pt x="50" y="43"/>
                  <a:pt x="48" y="42"/>
                </a:cubicBezTo>
                <a:cubicBezTo>
                  <a:pt x="47" y="41"/>
                  <a:pt x="46" y="46"/>
                  <a:pt x="45" y="47"/>
                </a:cubicBezTo>
                <a:cubicBezTo>
                  <a:pt x="45" y="48"/>
                  <a:pt x="44" y="50"/>
                  <a:pt x="44" y="51"/>
                </a:cubicBezTo>
                <a:cubicBezTo>
                  <a:pt x="44" y="53"/>
                  <a:pt x="45" y="53"/>
                  <a:pt x="45" y="54"/>
                </a:cubicBezTo>
                <a:cubicBezTo>
                  <a:pt x="45" y="56"/>
                  <a:pt x="39" y="54"/>
                  <a:pt x="39" y="54"/>
                </a:cubicBezTo>
                <a:cubicBezTo>
                  <a:pt x="37" y="55"/>
                  <a:pt x="33" y="55"/>
                  <a:pt x="32" y="56"/>
                </a:cubicBezTo>
                <a:cubicBezTo>
                  <a:pt x="33" y="55"/>
                  <a:pt x="34" y="62"/>
                  <a:pt x="34" y="63"/>
                </a:cubicBezTo>
                <a:cubicBezTo>
                  <a:pt x="35" y="64"/>
                  <a:pt x="36" y="65"/>
                  <a:pt x="37" y="66"/>
                </a:cubicBezTo>
                <a:cubicBezTo>
                  <a:pt x="37" y="67"/>
                  <a:pt x="34" y="69"/>
                  <a:pt x="33" y="70"/>
                </a:cubicBezTo>
                <a:cubicBezTo>
                  <a:pt x="32" y="71"/>
                  <a:pt x="33" y="74"/>
                  <a:pt x="32" y="74"/>
                </a:cubicBezTo>
                <a:cubicBezTo>
                  <a:pt x="31" y="75"/>
                  <a:pt x="29" y="75"/>
                  <a:pt x="28" y="76"/>
                </a:cubicBezTo>
                <a:cubicBezTo>
                  <a:pt x="26" y="77"/>
                  <a:pt x="25" y="78"/>
                  <a:pt x="24" y="79"/>
                </a:cubicBezTo>
                <a:cubicBezTo>
                  <a:pt x="22" y="79"/>
                  <a:pt x="21" y="79"/>
                  <a:pt x="19" y="80"/>
                </a:cubicBezTo>
                <a:cubicBezTo>
                  <a:pt x="17" y="80"/>
                  <a:pt x="16" y="81"/>
                  <a:pt x="15" y="83"/>
                </a:cubicBezTo>
                <a:cubicBezTo>
                  <a:pt x="15" y="83"/>
                  <a:pt x="11" y="84"/>
                  <a:pt x="11" y="84"/>
                </a:cubicBezTo>
                <a:cubicBezTo>
                  <a:pt x="11" y="84"/>
                  <a:pt x="11" y="83"/>
                  <a:pt x="11" y="83"/>
                </a:cubicBezTo>
                <a:cubicBezTo>
                  <a:pt x="10" y="83"/>
                  <a:pt x="9" y="83"/>
                  <a:pt x="7" y="83"/>
                </a:cubicBezTo>
                <a:cubicBezTo>
                  <a:pt x="6" y="83"/>
                  <a:pt x="3" y="85"/>
                  <a:pt x="3" y="86"/>
                </a:cubicBezTo>
                <a:cubicBezTo>
                  <a:pt x="2" y="88"/>
                  <a:pt x="1" y="90"/>
                  <a:pt x="1" y="91"/>
                </a:cubicBezTo>
                <a:cubicBezTo>
                  <a:pt x="0" y="93"/>
                  <a:pt x="3" y="95"/>
                  <a:pt x="4" y="95"/>
                </a:cubicBezTo>
                <a:cubicBezTo>
                  <a:pt x="7" y="95"/>
                  <a:pt x="6" y="95"/>
                  <a:pt x="7" y="98"/>
                </a:cubicBezTo>
                <a:cubicBezTo>
                  <a:pt x="7" y="99"/>
                  <a:pt x="8" y="99"/>
                  <a:pt x="8" y="101"/>
                </a:cubicBezTo>
                <a:cubicBezTo>
                  <a:pt x="8" y="101"/>
                  <a:pt x="7" y="103"/>
                  <a:pt x="7" y="103"/>
                </a:cubicBezTo>
                <a:cubicBezTo>
                  <a:pt x="9" y="104"/>
                  <a:pt x="10" y="104"/>
                  <a:pt x="11" y="105"/>
                </a:cubicBezTo>
                <a:cubicBezTo>
                  <a:pt x="13" y="107"/>
                  <a:pt x="12" y="109"/>
                  <a:pt x="14" y="110"/>
                </a:cubicBezTo>
                <a:cubicBezTo>
                  <a:pt x="16" y="111"/>
                  <a:pt x="18" y="112"/>
                  <a:pt x="20" y="113"/>
                </a:cubicBezTo>
                <a:cubicBezTo>
                  <a:pt x="21" y="113"/>
                  <a:pt x="22" y="112"/>
                  <a:pt x="23" y="111"/>
                </a:cubicBezTo>
                <a:cubicBezTo>
                  <a:pt x="26" y="109"/>
                  <a:pt x="31" y="110"/>
                  <a:pt x="33" y="113"/>
                </a:cubicBezTo>
                <a:cubicBezTo>
                  <a:pt x="34" y="115"/>
                  <a:pt x="32" y="116"/>
                  <a:pt x="31" y="117"/>
                </a:cubicBezTo>
                <a:cubicBezTo>
                  <a:pt x="30" y="118"/>
                  <a:pt x="30" y="118"/>
                  <a:pt x="30" y="119"/>
                </a:cubicBezTo>
                <a:cubicBezTo>
                  <a:pt x="29" y="121"/>
                  <a:pt x="28" y="121"/>
                  <a:pt x="27" y="121"/>
                </a:cubicBezTo>
                <a:cubicBezTo>
                  <a:pt x="24" y="123"/>
                  <a:pt x="32" y="126"/>
                  <a:pt x="29" y="128"/>
                </a:cubicBezTo>
                <a:cubicBezTo>
                  <a:pt x="28" y="130"/>
                  <a:pt x="27" y="129"/>
                  <a:pt x="25" y="129"/>
                </a:cubicBezTo>
                <a:cubicBezTo>
                  <a:pt x="21" y="128"/>
                  <a:pt x="26" y="132"/>
                  <a:pt x="26" y="132"/>
                </a:cubicBezTo>
                <a:cubicBezTo>
                  <a:pt x="26" y="134"/>
                  <a:pt x="25" y="135"/>
                  <a:pt x="27" y="135"/>
                </a:cubicBezTo>
                <a:cubicBezTo>
                  <a:pt x="29" y="136"/>
                  <a:pt x="29" y="137"/>
                  <a:pt x="31" y="138"/>
                </a:cubicBezTo>
                <a:cubicBezTo>
                  <a:pt x="33" y="138"/>
                  <a:pt x="34" y="140"/>
                  <a:pt x="36" y="141"/>
                </a:cubicBezTo>
                <a:cubicBezTo>
                  <a:pt x="36" y="141"/>
                  <a:pt x="37" y="142"/>
                  <a:pt x="38" y="142"/>
                </a:cubicBezTo>
                <a:cubicBezTo>
                  <a:pt x="39" y="142"/>
                  <a:pt x="38" y="140"/>
                  <a:pt x="40" y="140"/>
                </a:cubicBezTo>
                <a:cubicBezTo>
                  <a:pt x="44" y="140"/>
                  <a:pt x="46" y="147"/>
                  <a:pt x="50" y="147"/>
                </a:cubicBezTo>
                <a:cubicBezTo>
                  <a:pt x="52" y="147"/>
                  <a:pt x="52" y="150"/>
                  <a:pt x="54" y="150"/>
                </a:cubicBezTo>
                <a:cubicBezTo>
                  <a:pt x="56" y="151"/>
                  <a:pt x="57" y="153"/>
                  <a:pt x="58" y="153"/>
                </a:cubicBezTo>
                <a:cubicBezTo>
                  <a:pt x="60" y="151"/>
                  <a:pt x="60" y="154"/>
                  <a:pt x="62" y="154"/>
                </a:cubicBezTo>
                <a:cubicBezTo>
                  <a:pt x="63" y="154"/>
                  <a:pt x="63" y="153"/>
                  <a:pt x="64" y="153"/>
                </a:cubicBezTo>
                <a:cubicBezTo>
                  <a:pt x="65" y="153"/>
                  <a:pt x="65" y="154"/>
                  <a:pt x="66" y="155"/>
                </a:cubicBezTo>
                <a:cubicBezTo>
                  <a:pt x="68" y="155"/>
                  <a:pt x="70" y="155"/>
                  <a:pt x="72" y="154"/>
                </a:cubicBezTo>
                <a:cubicBezTo>
                  <a:pt x="75" y="153"/>
                  <a:pt x="73" y="155"/>
                  <a:pt x="74" y="156"/>
                </a:cubicBezTo>
                <a:cubicBezTo>
                  <a:pt x="74" y="156"/>
                  <a:pt x="76" y="153"/>
                  <a:pt x="77" y="153"/>
                </a:cubicBezTo>
                <a:cubicBezTo>
                  <a:pt x="78" y="152"/>
                  <a:pt x="80" y="152"/>
                  <a:pt x="81" y="153"/>
                </a:cubicBezTo>
                <a:cubicBezTo>
                  <a:pt x="83" y="155"/>
                  <a:pt x="85" y="153"/>
                  <a:pt x="87" y="154"/>
                </a:cubicBezTo>
                <a:cubicBezTo>
                  <a:pt x="89" y="155"/>
                  <a:pt x="91" y="153"/>
                  <a:pt x="92" y="151"/>
                </a:cubicBezTo>
                <a:cubicBezTo>
                  <a:pt x="93" y="151"/>
                  <a:pt x="93" y="150"/>
                  <a:pt x="94" y="150"/>
                </a:cubicBezTo>
                <a:cubicBezTo>
                  <a:pt x="95" y="149"/>
                  <a:pt x="96" y="150"/>
                  <a:pt x="97" y="149"/>
                </a:cubicBezTo>
                <a:cubicBezTo>
                  <a:pt x="98" y="148"/>
                  <a:pt x="99" y="146"/>
                  <a:pt x="101" y="147"/>
                </a:cubicBezTo>
                <a:cubicBezTo>
                  <a:pt x="103" y="148"/>
                  <a:pt x="103" y="148"/>
                  <a:pt x="106" y="146"/>
                </a:cubicBezTo>
                <a:cubicBezTo>
                  <a:pt x="107" y="145"/>
                  <a:pt x="109" y="148"/>
                  <a:pt x="109" y="149"/>
                </a:cubicBezTo>
                <a:cubicBezTo>
                  <a:pt x="108" y="151"/>
                  <a:pt x="106" y="152"/>
                  <a:pt x="108" y="152"/>
                </a:cubicBezTo>
                <a:cubicBezTo>
                  <a:pt x="111" y="152"/>
                  <a:pt x="111" y="152"/>
                  <a:pt x="114" y="151"/>
                </a:cubicBezTo>
                <a:cubicBezTo>
                  <a:pt x="115" y="151"/>
                  <a:pt x="116" y="154"/>
                  <a:pt x="116" y="155"/>
                </a:cubicBezTo>
                <a:cubicBezTo>
                  <a:pt x="116" y="155"/>
                  <a:pt x="116" y="157"/>
                  <a:pt x="117" y="156"/>
                </a:cubicBezTo>
                <a:cubicBezTo>
                  <a:pt x="117" y="156"/>
                  <a:pt x="119" y="156"/>
                  <a:pt x="119" y="157"/>
                </a:cubicBezTo>
                <a:cubicBezTo>
                  <a:pt x="119" y="158"/>
                  <a:pt x="117" y="159"/>
                  <a:pt x="118" y="160"/>
                </a:cubicBezTo>
                <a:cubicBezTo>
                  <a:pt x="119" y="162"/>
                  <a:pt x="118" y="165"/>
                  <a:pt x="117" y="166"/>
                </a:cubicBezTo>
                <a:cubicBezTo>
                  <a:pt x="116" y="168"/>
                  <a:pt x="114" y="169"/>
                  <a:pt x="113" y="170"/>
                </a:cubicBezTo>
                <a:cubicBezTo>
                  <a:pt x="113" y="171"/>
                  <a:pt x="113" y="176"/>
                  <a:pt x="112" y="175"/>
                </a:cubicBezTo>
                <a:cubicBezTo>
                  <a:pt x="113" y="176"/>
                  <a:pt x="119" y="173"/>
                  <a:pt x="120" y="175"/>
                </a:cubicBezTo>
                <a:cubicBezTo>
                  <a:pt x="120" y="175"/>
                  <a:pt x="118" y="176"/>
                  <a:pt x="119" y="178"/>
                </a:cubicBezTo>
                <a:cubicBezTo>
                  <a:pt x="120" y="180"/>
                  <a:pt x="123" y="180"/>
                  <a:pt x="122" y="181"/>
                </a:cubicBezTo>
                <a:cubicBezTo>
                  <a:pt x="122" y="182"/>
                  <a:pt x="121" y="184"/>
                  <a:pt x="121" y="185"/>
                </a:cubicBezTo>
                <a:cubicBezTo>
                  <a:pt x="122" y="186"/>
                  <a:pt x="125" y="185"/>
                  <a:pt x="125" y="186"/>
                </a:cubicBezTo>
                <a:cubicBezTo>
                  <a:pt x="125" y="186"/>
                  <a:pt x="125" y="187"/>
                  <a:pt x="125" y="187"/>
                </a:cubicBezTo>
                <a:cubicBezTo>
                  <a:pt x="125" y="189"/>
                  <a:pt x="126" y="188"/>
                  <a:pt x="127" y="188"/>
                </a:cubicBezTo>
                <a:cubicBezTo>
                  <a:pt x="128" y="188"/>
                  <a:pt x="129" y="187"/>
                  <a:pt x="130" y="188"/>
                </a:cubicBezTo>
                <a:cubicBezTo>
                  <a:pt x="131" y="188"/>
                  <a:pt x="132" y="189"/>
                  <a:pt x="133" y="190"/>
                </a:cubicBezTo>
                <a:cubicBezTo>
                  <a:pt x="135" y="191"/>
                  <a:pt x="134" y="187"/>
                  <a:pt x="134" y="186"/>
                </a:cubicBezTo>
                <a:cubicBezTo>
                  <a:pt x="132" y="182"/>
                  <a:pt x="134" y="184"/>
                  <a:pt x="136" y="182"/>
                </a:cubicBezTo>
                <a:cubicBezTo>
                  <a:pt x="138" y="181"/>
                  <a:pt x="137" y="182"/>
                  <a:pt x="139" y="183"/>
                </a:cubicBezTo>
                <a:cubicBezTo>
                  <a:pt x="139" y="183"/>
                  <a:pt x="141" y="182"/>
                  <a:pt x="141" y="182"/>
                </a:cubicBezTo>
                <a:cubicBezTo>
                  <a:pt x="141" y="183"/>
                  <a:pt x="143" y="181"/>
                  <a:pt x="143" y="182"/>
                </a:cubicBezTo>
                <a:cubicBezTo>
                  <a:pt x="144" y="183"/>
                  <a:pt x="144" y="184"/>
                  <a:pt x="146" y="182"/>
                </a:cubicBezTo>
                <a:cubicBezTo>
                  <a:pt x="147" y="181"/>
                  <a:pt x="147" y="182"/>
                  <a:pt x="148" y="181"/>
                </a:cubicBezTo>
                <a:cubicBezTo>
                  <a:pt x="149" y="180"/>
                  <a:pt x="149" y="178"/>
                  <a:pt x="151" y="178"/>
                </a:cubicBezTo>
                <a:cubicBezTo>
                  <a:pt x="152" y="178"/>
                  <a:pt x="153" y="180"/>
                  <a:pt x="155" y="180"/>
                </a:cubicBezTo>
                <a:cubicBezTo>
                  <a:pt x="155" y="180"/>
                  <a:pt x="159" y="181"/>
                  <a:pt x="159" y="181"/>
                </a:cubicBezTo>
                <a:cubicBezTo>
                  <a:pt x="159" y="182"/>
                  <a:pt x="157" y="183"/>
                  <a:pt x="157" y="184"/>
                </a:cubicBezTo>
                <a:cubicBezTo>
                  <a:pt x="158" y="185"/>
                  <a:pt x="160" y="186"/>
                  <a:pt x="161" y="187"/>
                </a:cubicBezTo>
                <a:cubicBezTo>
                  <a:pt x="163" y="188"/>
                  <a:pt x="167" y="189"/>
                  <a:pt x="168" y="186"/>
                </a:cubicBezTo>
                <a:cubicBezTo>
                  <a:pt x="168" y="186"/>
                  <a:pt x="170" y="188"/>
                  <a:pt x="170" y="188"/>
                </a:cubicBezTo>
                <a:cubicBezTo>
                  <a:pt x="171" y="189"/>
                  <a:pt x="172" y="187"/>
                  <a:pt x="174" y="188"/>
                </a:cubicBezTo>
                <a:cubicBezTo>
                  <a:pt x="175" y="189"/>
                  <a:pt x="173" y="190"/>
                  <a:pt x="173" y="191"/>
                </a:cubicBezTo>
                <a:cubicBezTo>
                  <a:pt x="173" y="192"/>
                  <a:pt x="175" y="194"/>
                  <a:pt x="175" y="195"/>
                </a:cubicBezTo>
                <a:cubicBezTo>
                  <a:pt x="176" y="195"/>
                  <a:pt x="177" y="194"/>
                  <a:pt x="178" y="194"/>
                </a:cubicBezTo>
                <a:cubicBezTo>
                  <a:pt x="178" y="193"/>
                  <a:pt x="175" y="192"/>
                  <a:pt x="176" y="191"/>
                </a:cubicBezTo>
                <a:cubicBezTo>
                  <a:pt x="178" y="188"/>
                  <a:pt x="180" y="188"/>
                  <a:pt x="183" y="187"/>
                </a:cubicBezTo>
                <a:cubicBezTo>
                  <a:pt x="185" y="186"/>
                  <a:pt x="187" y="186"/>
                  <a:pt x="189" y="186"/>
                </a:cubicBezTo>
                <a:cubicBezTo>
                  <a:pt x="190" y="186"/>
                  <a:pt x="190" y="184"/>
                  <a:pt x="191" y="184"/>
                </a:cubicBezTo>
                <a:cubicBezTo>
                  <a:pt x="193" y="184"/>
                  <a:pt x="192" y="183"/>
                  <a:pt x="192" y="182"/>
                </a:cubicBezTo>
                <a:cubicBezTo>
                  <a:pt x="192" y="183"/>
                  <a:pt x="196" y="182"/>
                  <a:pt x="196" y="182"/>
                </a:cubicBezTo>
                <a:cubicBezTo>
                  <a:pt x="198" y="181"/>
                  <a:pt x="200" y="182"/>
                  <a:pt x="202" y="182"/>
                </a:cubicBezTo>
                <a:cubicBezTo>
                  <a:pt x="204" y="182"/>
                  <a:pt x="205" y="181"/>
                  <a:pt x="207" y="180"/>
                </a:cubicBezTo>
                <a:cubicBezTo>
                  <a:pt x="208" y="180"/>
                  <a:pt x="208" y="177"/>
                  <a:pt x="209" y="177"/>
                </a:cubicBezTo>
                <a:cubicBezTo>
                  <a:pt x="211" y="177"/>
                  <a:pt x="212" y="176"/>
                  <a:pt x="213" y="175"/>
                </a:cubicBezTo>
                <a:cubicBezTo>
                  <a:pt x="214" y="175"/>
                  <a:pt x="215" y="174"/>
                  <a:pt x="215" y="173"/>
                </a:cubicBezTo>
                <a:cubicBezTo>
                  <a:pt x="214" y="173"/>
                  <a:pt x="218" y="172"/>
                  <a:pt x="218" y="172"/>
                </a:cubicBezTo>
                <a:cubicBezTo>
                  <a:pt x="219" y="171"/>
                  <a:pt x="220" y="169"/>
                  <a:pt x="221" y="168"/>
                </a:cubicBezTo>
                <a:cubicBezTo>
                  <a:pt x="222" y="167"/>
                  <a:pt x="222" y="167"/>
                  <a:pt x="222" y="166"/>
                </a:cubicBezTo>
                <a:cubicBezTo>
                  <a:pt x="223" y="164"/>
                  <a:pt x="221" y="165"/>
                  <a:pt x="221" y="164"/>
                </a:cubicBezTo>
                <a:cubicBezTo>
                  <a:pt x="221" y="164"/>
                  <a:pt x="226" y="164"/>
                  <a:pt x="223" y="162"/>
                </a:cubicBezTo>
                <a:cubicBezTo>
                  <a:pt x="222" y="161"/>
                  <a:pt x="223" y="161"/>
                  <a:pt x="224" y="161"/>
                </a:cubicBezTo>
                <a:cubicBezTo>
                  <a:pt x="225" y="161"/>
                  <a:pt x="225" y="160"/>
                  <a:pt x="226" y="159"/>
                </a:cubicBezTo>
                <a:cubicBezTo>
                  <a:pt x="227" y="158"/>
                  <a:pt x="227" y="157"/>
                  <a:pt x="228" y="156"/>
                </a:cubicBezTo>
                <a:cubicBezTo>
                  <a:pt x="228" y="156"/>
                  <a:pt x="228" y="154"/>
                  <a:pt x="228" y="154"/>
                </a:cubicBezTo>
                <a:cubicBezTo>
                  <a:pt x="229" y="153"/>
                  <a:pt x="230" y="153"/>
                  <a:pt x="231" y="152"/>
                </a:cubicBezTo>
                <a:cubicBezTo>
                  <a:pt x="232" y="151"/>
                  <a:pt x="231" y="150"/>
                  <a:pt x="231" y="150"/>
                </a:cubicBezTo>
                <a:cubicBezTo>
                  <a:pt x="231" y="149"/>
                  <a:pt x="232" y="149"/>
                  <a:pt x="232" y="149"/>
                </a:cubicBezTo>
                <a:cubicBezTo>
                  <a:pt x="233" y="149"/>
                  <a:pt x="232" y="147"/>
                  <a:pt x="232" y="147"/>
                </a:cubicBezTo>
                <a:cubicBezTo>
                  <a:pt x="232" y="147"/>
                  <a:pt x="234" y="148"/>
                  <a:pt x="234" y="147"/>
                </a:cubicBezTo>
                <a:cubicBezTo>
                  <a:pt x="236" y="146"/>
                  <a:pt x="234" y="146"/>
                  <a:pt x="233" y="145"/>
                </a:cubicBezTo>
                <a:cubicBezTo>
                  <a:pt x="233" y="145"/>
                  <a:pt x="236" y="143"/>
                  <a:pt x="236" y="143"/>
                </a:cubicBezTo>
                <a:cubicBezTo>
                  <a:pt x="235" y="145"/>
                  <a:pt x="232" y="142"/>
                  <a:pt x="231" y="141"/>
                </a:cubicBezTo>
                <a:cubicBezTo>
                  <a:pt x="231" y="141"/>
                  <a:pt x="230" y="142"/>
                  <a:pt x="229" y="142"/>
                </a:cubicBezTo>
                <a:cubicBezTo>
                  <a:pt x="228" y="143"/>
                  <a:pt x="227" y="141"/>
                  <a:pt x="226" y="142"/>
                </a:cubicBezTo>
                <a:cubicBezTo>
                  <a:pt x="228" y="141"/>
                  <a:pt x="230" y="140"/>
                  <a:pt x="231" y="139"/>
                </a:cubicBezTo>
                <a:cubicBezTo>
                  <a:pt x="232" y="138"/>
                  <a:pt x="235" y="138"/>
                  <a:pt x="233" y="136"/>
                </a:cubicBezTo>
                <a:cubicBezTo>
                  <a:pt x="231" y="135"/>
                  <a:pt x="230" y="134"/>
                  <a:pt x="228" y="132"/>
                </a:cubicBezTo>
                <a:cubicBezTo>
                  <a:pt x="228" y="131"/>
                  <a:pt x="223" y="133"/>
                  <a:pt x="223" y="130"/>
                </a:cubicBezTo>
                <a:cubicBezTo>
                  <a:pt x="223" y="132"/>
                  <a:pt x="228" y="132"/>
                  <a:pt x="229" y="132"/>
                </a:cubicBezTo>
                <a:cubicBezTo>
                  <a:pt x="230" y="132"/>
                  <a:pt x="233" y="135"/>
                  <a:pt x="234" y="133"/>
                </a:cubicBezTo>
                <a:cubicBezTo>
                  <a:pt x="235" y="131"/>
                  <a:pt x="229" y="129"/>
                  <a:pt x="229" y="127"/>
                </a:cubicBezTo>
                <a:cubicBezTo>
                  <a:pt x="228" y="125"/>
                  <a:pt x="228" y="121"/>
                  <a:pt x="226" y="120"/>
                </a:cubicBezTo>
                <a:cubicBezTo>
                  <a:pt x="225" y="118"/>
                  <a:pt x="219" y="118"/>
                  <a:pt x="221" y="115"/>
                </a:cubicBezTo>
                <a:cubicBezTo>
                  <a:pt x="222" y="113"/>
                  <a:pt x="223" y="112"/>
                  <a:pt x="224" y="111"/>
                </a:cubicBezTo>
                <a:cubicBezTo>
                  <a:pt x="226" y="109"/>
                  <a:pt x="224" y="110"/>
                  <a:pt x="225" y="109"/>
                </a:cubicBezTo>
                <a:cubicBezTo>
                  <a:pt x="225" y="108"/>
                  <a:pt x="228" y="109"/>
                  <a:pt x="228" y="109"/>
                </a:cubicBezTo>
                <a:cubicBezTo>
                  <a:pt x="229" y="108"/>
                  <a:pt x="227" y="107"/>
                  <a:pt x="229" y="106"/>
                </a:cubicBezTo>
                <a:cubicBezTo>
                  <a:pt x="231" y="106"/>
                  <a:pt x="232" y="105"/>
                  <a:pt x="233" y="104"/>
                </a:cubicBezTo>
                <a:cubicBezTo>
                  <a:pt x="234" y="104"/>
                  <a:pt x="235" y="104"/>
                  <a:pt x="235" y="104"/>
                </a:cubicBezTo>
                <a:cubicBezTo>
                  <a:pt x="236" y="104"/>
                  <a:pt x="235" y="105"/>
                  <a:pt x="236" y="105"/>
                </a:cubicBezTo>
                <a:cubicBezTo>
                  <a:pt x="237" y="106"/>
                  <a:pt x="238" y="103"/>
                  <a:pt x="238" y="102"/>
                </a:cubicBezTo>
                <a:cubicBezTo>
                  <a:pt x="236" y="100"/>
                  <a:pt x="234" y="101"/>
                  <a:pt x="233" y="101"/>
                </a:cubicBezTo>
                <a:cubicBezTo>
                  <a:pt x="231" y="101"/>
                  <a:pt x="230" y="99"/>
                  <a:pt x="228" y="100"/>
                </a:cubicBezTo>
                <a:cubicBezTo>
                  <a:pt x="227" y="100"/>
                  <a:pt x="226" y="102"/>
                  <a:pt x="224" y="102"/>
                </a:cubicBezTo>
                <a:cubicBezTo>
                  <a:pt x="223" y="103"/>
                  <a:pt x="221" y="103"/>
                  <a:pt x="220" y="102"/>
                </a:cubicBezTo>
                <a:cubicBezTo>
                  <a:pt x="219" y="101"/>
                  <a:pt x="221" y="99"/>
                  <a:pt x="220" y="98"/>
                </a:cubicBezTo>
                <a:cubicBezTo>
                  <a:pt x="218" y="97"/>
                  <a:pt x="210" y="97"/>
                  <a:pt x="213" y="92"/>
                </a:cubicBezTo>
                <a:cubicBezTo>
                  <a:pt x="214" y="91"/>
                  <a:pt x="215" y="92"/>
                  <a:pt x="217" y="92"/>
                </a:cubicBezTo>
                <a:cubicBezTo>
                  <a:pt x="218" y="92"/>
                  <a:pt x="220" y="91"/>
                  <a:pt x="221" y="90"/>
                </a:cubicBezTo>
                <a:cubicBezTo>
                  <a:pt x="223" y="87"/>
                  <a:pt x="226" y="85"/>
                  <a:pt x="229" y="83"/>
                </a:cubicBezTo>
                <a:cubicBezTo>
                  <a:pt x="230" y="81"/>
                  <a:pt x="231" y="81"/>
                  <a:pt x="233" y="81"/>
                </a:cubicBezTo>
                <a:cubicBezTo>
                  <a:pt x="233" y="82"/>
                  <a:pt x="236" y="82"/>
                  <a:pt x="236" y="83"/>
                </a:cubicBezTo>
                <a:cubicBezTo>
                  <a:pt x="235" y="84"/>
                  <a:pt x="235" y="86"/>
                  <a:pt x="234" y="87"/>
                </a:cubicBezTo>
                <a:cubicBezTo>
                  <a:pt x="233" y="87"/>
                  <a:pt x="231" y="88"/>
                  <a:pt x="231" y="89"/>
                </a:cubicBezTo>
                <a:cubicBezTo>
                  <a:pt x="231" y="90"/>
                  <a:pt x="234" y="90"/>
                  <a:pt x="234" y="90"/>
                </a:cubicBezTo>
                <a:cubicBezTo>
                  <a:pt x="234" y="90"/>
                  <a:pt x="230" y="93"/>
                  <a:pt x="231" y="93"/>
                </a:cubicBezTo>
                <a:cubicBezTo>
                  <a:pt x="232" y="94"/>
                  <a:pt x="237" y="89"/>
                  <a:pt x="238" y="89"/>
                </a:cubicBezTo>
                <a:cubicBezTo>
                  <a:pt x="240" y="88"/>
                  <a:pt x="242" y="87"/>
                  <a:pt x="244" y="87"/>
                </a:cubicBezTo>
                <a:cubicBezTo>
                  <a:pt x="246" y="87"/>
                  <a:pt x="246" y="87"/>
                  <a:pt x="247" y="85"/>
                </a:cubicBezTo>
                <a:cubicBezTo>
                  <a:pt x="249" y="84"/>
                  <a:pt x="252" y="83"/>
                  <a:pt x="254" y="81"/>
                </a:cubicBezTo>
                <a:cubicBezTo>
                  <a:pt x="255" y="80"/>
                  <a:pt x="257" y="77"/>
                  <a:pt x="259" y="77"/>
                </a:cubicBezTo>
                <a:cubicBezTo>
                  <a:pt x="260" y="76"/>
                  <a:pt x="266" y="80"/>
                  <a:pt x="266" y="77"/>
                </a:cubicBezTo>
                <a:cubicBezTo>
                  <a:pt x="266" y="76"/>
                  <a:pt x="265" y="75"/>
                  <a:pt x="266" y="74"/>
                </a:cubicBezTo>
                <a:cubicBezTo>
                  <a:pt x="267" y="74"/>
                  <a:pt x="268" y="74"/>
                  <a:pt x="269" y="74"/>
                </a:cubicBezTo>
                <a:cubicBezTo>
                  <a:pt x="271" y="74"/>
                  <a:pt x="270" y="73"/>
                  <a:pt x="271" y="72"/>
                </a:cubicBezTo>
                <a:cubicBezTo>
                  <a:pt x="273" y="71"/>
                  <a:pt x="274" y="72"/>
                  <a:pt x="274" y="70"/>
                </a:cubicBezTo>
                <a:cubicBezTo>
                  <a:pt x="274" y="67"/>
                  <a:pt x="277" y="70"/>
                  <a:pt x="278" y="71"/>
                </a:cubicBezTo>
                <a:cubicBezTo>
                  <a:pt x="278" y="69"/>
                  <a:pt x="281" y="69"/>
                  <a:pt x="281" y="67"/>
                </a:cubicBezTo>
                <a:cubicBezTo>
                  <a:pt x="281" y="65"/>
                  <a:pt x="282" y="62"/>
                  <a:pt x="281" y="60"/>
                </a:cubicBezTo>
                <a:cubicBezTo>
                  <a:pt x="279" y="57"/>
                  <a:pt x="280" y="58"/>
                  <a:pt x="282" y="56"/>
                </a:cubicBezTo>
                <a:cubicBezTo>
                  <a:pt x="284" y="55"/>
                  <a:pt x="285" y="54"/>
                  <a:pt x="287" y="55"/>
                </a:cubicBezTo>
                <a:cubicBezTo>
                  <a:pt x="290" y="56"/>
                  <a:pt x="290" y="56"/>
                  <a:pt x="291" y="53"/>
                </a:cubicBezTo>
                <a:cubicBezTo>
                  <a:pt x="292" y="51"/>
                  <a:pt x="294" y="50"/>
                  <a:pt x="295" y="47"/>
                </a:cubicBezTo>
                <a:cubicBezTo>
                  <a:pt x="295" y="45"/>
                  <a:pt x="296" y="43"/>
                  <a:pt x="298" y="41"/>
                </a:cubicBezTo>
                <a:cubicBezTo>
                  <a:pt x="300" y="39"/>
                  <a:pt x="298" y="39"/>
                  <a:pt x="298" y="37"/>
                </a:cubicBez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algn="ctr" defTabSz="914400">
              <a:defRPr/>
            </a:pPr>
            <a:endParaRPr lang="id-ID" sz="900"/>
          </a:p>
        </p:txBody>
      </p:sp>
      <p:grpSp>
        <p:nvGrpSpPr>
          <p:cNvPr id="621" name="组合 620"/>
          <p:cNvGrpSpPr/>
          <p:nvPr/>
        </p:nvGrpSpPr>
        <p:grpSpPr>
          <a:xfrm>
            <a:off x="846331" y="2942517"/>
            <a:ext cx="754920" cy="681808"/>
            <a:chOff x="338966" y="3145717"/>
            <a:chExt cx="754920" cy="681808"/>
          </a:xfrm>
        </p:grpSpPr>
        <p:sp>
          <p:nvSpPr>
            <p:cNvPr id="622" name="Freeform 646"/>
            <p:cNvSpPr/>
            <p:nvPr/>
          </p:nvSpPr>
          <p:spPr bwMode="auto">
            <a:xfrm>
              <a:off x="836743" y="3473993"/>
              <a:ext cx="257143" cy="131873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solidFill>
              <a:srgbClr val="00B050"/>
            </a:solidFill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23" name="Freeform 649"/>
            <p:cNvSpPr/>
            <p:nvPr/>
          </p:nvSpPr>
          <p:spPr bwMode="auto">
            <a:xfrm>
              <a:off x="338966" y="3358956"/>
              <a:ext cx="457671" cy="468569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solidFill>
              <a:srgbClr val="00B050"/>
            </a:solidFill>
            <a:ln w="9525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24" name="Freeform 651"/>
            <p:cNvSpPr/>
            <p:nvPr/>
          </p:nvSpPr>
          <p:spPr bwMode="auto">
            <a:xfrm>
              <a:off x="589035" y="3342120"/>
              <a:ext cx="143907" cy="10662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solidFill>
              <a:srgbClr val="00B050"/>
            </a:solidFill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25" name="Freeform 653"/>
            <p:cNvSpPr/>
            <p:nvPr/>
          </p:nvSpPr>
          <p:spPr bwMode="auto">
            <a:xfrm>
              <a:off x="622063" y="3227083"/>
              <a:ext cx="139191" cy="148710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solidFill>
              <a:srgbClr val="00B050"/>
            </a:solidFill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26" name="Freeform 655"/>
            <p:cNvSpPr/>
            <p:nvPr/>
          </p:nvSpPr>
          <p:spPr bwMode="auto">
            <a:xfrm>
              <a:off x="714068" y="3145717"/>
              <a:ext cx="309046" cy="426482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solidFill>
              <a:srgbClr val="00B050"/>
            </a:solidFill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  <p:sp>
          <p:nvSpPr>
            <p:cNvPr id="627" name="Freeform 652"/>
            <p:cNvSpPr/>
            <p:nvPr/>
          </p:nvSpPr>
          <p:spPr bwMode="auto">
            <a:xfrm>
              <a:off x="706991" y="3417877"/>
              <a:ext cx="25951" cy="30865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00B050"/>
            </a:solidFill>
            <a:ln w="4763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algn="ctr" defTabSz="914400">
                <a:defRPr/>
              </a:pPr>
              <a:endParaRPr lang="id-ID" sz="900"/>
            </a:p>
          </p:txBody>
        </p:sp>
      </p:grpSp>
      <p:grpSp>
        <p:nvGrpSpPr>
          <p:cNvPr id="618" name="组合 617"/>
          <p:cNvGrpSpPr/>
          <p:nvPr/>
        </p:nvGrpSpPr>
        <p:grpSpPr>
          <a:xfrm>
            <a:off x="1337030" y="2397081"/>
            <a:ext cx="3403188" cy="984637"/>
            <a:chOff x="1017128" y="3304802"/>
            <a:chExt cx="3403188" cy="984637"/>
          </a:xfrm>
        </p:grpSpPr>
        <p:sp>
          <p:nvSpPr>
            <p:cNvPr id="619" name="Shape 2587"/>
            <p:cNvSpPr/>
            <p:nvPr/>
          </p:nvSpPr>
          <p:spPr>
            <a:xfrm rot="14300212">
              <a:off x="1029194" y="3292736"/>
              <a:ext cx="243934" cy="268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53585F"/>
            </a:solidFill>
            <a:ln w="12700">
              <a:solidFill>
                <a:srgbClr val="00B050"/>
              </a:solidFill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20" name="任意多边形 619"/>
            <p:cNvSpPr/>
            <p:nvPr/>
          </p:nvSpPr>
          <p:spPr>
            <a:xfrm>
              <a:off x="1292055" y="3431908"/>
              <a:ext cx="3128261" cy="857531"/>
            </a:xfrm>
            <a:custGeom>
              <a:avLst/>
              <a:gdLst>
                <a:gd name="connsiteX0" fmla="*/ 4005329 w 4005329"/>
                <a:gd name="connsiteY0" fmla="*/ 1078154 h 1078154"/>
                <a:gd name="connsiteX1" fmla="*/ 2324636 w 4005329"/>
                <a:gd name="connsiteY1" fmla="*/ 99360 h 1078154"/>
                <a:gd name="connsiteX2" fmla="*/ 0 w 4005329"/>
                <a:gd name="connsiteY2" fmla="*/ 22087 h 107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05329" h="1078154">
                  <a:moveTo>
                    <a:pt x="4005329" y="1078154"/>
                  </a:moveTo>
                  <a:cubicBezTo>
                    <a:pt x="3498760" y="676762"/>
                    <a:pt x="2992191" y="275371"/>
                    <a:pt x="2324636" y="99360"/>
                  </a:cubicBezTo>
                  <a:cubicBezTo>
                    <a:pt x="1657081" y="-76651"/>
                    <a:pt x="378853" y="38186"/>
                    <a:pt x="0" y="22087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90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4" b="5345"/>
          <a:stretch>
            <a:fillRect/>
          </a:stretch>
        </p:blipFill>
        <p:spPr>
          <a:xfrm>
            <a:off x="6551295" y="4662170"/>
            <a:ext cx="2991485" cy="1677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1000" contrast="-20000"/>
                    </a14:imgEffect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85" y="3924935"/>
            <a:ext cx="3242945" cy="1846580"/>
          </a:xfrm>
          <a:prstGeom prst="rect">
            <a:avLst/>
          </a:prstGeom>
          <a:ln>
            <a:noFill/>
          </a:ln>
          <a:effectLst>
            <a:outerShdw blurRad="317500" dist="1905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1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4490" y="742950"/>
            <a:ext cx="2680970" cy="3688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0135" y="1430020"/>
            <a:ext cx="1626870" cy="232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52000">
                <a:srgbClr val="228644">
                  <a:alpha val="65000"/>
                </a:srgbClr>
              </a:gs>
              <a:gs pos="0">
                <a:srgbClr val="03793C">
                  <a:alpha val="73000"/>
                </a:srgbClr>
              </a:gs>
              <a:gs pos="100000">
                <a:srgbClr val="82AD5C">
                  <a:alpha val="6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文本框 22"/>
          <p:cNvSpPr txBox="1"/>
          <p:nvPr/>
        </p:nvSpPr>
        <p:spPr>
          <a:xfrm>
            <a:off x="4552149" y="4187228"/>
            <a:ext cx="3087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300" normalizeH="0" baseline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4800" dirty="0"/>
              <a:t>THANKS</a:t>
            </a:r>
            <a:endParaRPr lang="zh-CN" altLang="en-US" sz="4800" dirty="0"/>
          </a:p>
        </p:txBody>
      </p:sp>
      <p:sp>
        <p:nvSpPr>
          <p:cNvPr id="26" name="文本框 25"/>
          <p:cNvSpPr txBox="1"/>
          <p:nvPr/>
        </p:nvSpPr>
        <p:spPr>
          <a:xfrm>
            <a:off x="5116406" y="5515246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dirty="0" err="1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Xx</a:t>
            </a:r>
            <a:r>
              <a:rPr lang="zh-CN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大学</a:t>
            </a:r>
            <a:r>
              <a:rPr lang="en-US" altLang="zh-CN" dirty="0" err="1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xxxxx</a:t>
            </a:r>
            <a:r>
              <a:rPr lang="zh-CN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学院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675457" y="5269407"/>
            <a:ext cx="2841086" cy="0"/>
          </a:xfrm>
          <a:prstGeom prst="line">
            <a:avLst/>
          </a:prstGeom>
          <a:ln w="19050">
            <a:solidFill>
              <a:srgbClr val="037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2" t="-4870" r="-5165" b="-5207"/>
          <a:stretch>
            <a:fillRect/>
          </a:stretch>
        </p:blipFill>
        <p:spPr>
          <a:xfrm>
            <a:off x="5395719" y="2598636"/>
            <a:ext cx="1400559" cy="1400559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2" name="矩形: 圆角 31"/>
          <p:cNvSpPr/>
          <p:nvPr/>
        </p:nvSpPr>
        <p:spPr>
          <a:xfrm>
            <a:off x="5106000" y="6027635"/>
            <a:ext cx="1980000" cy="43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793C">
                  <a:alpha val="58000"/>
                </a:srgbClr>
              </a:gs>
              <a:gs pos="100000">
                <a:srgbClr val="03793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xx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工程</a:t>
            </a:r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吴楚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: 形状 90"/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rgbClr val="03793C"/>
              </a:gs>
              <a:gs pos="100000">
                <a:srgbClr val="82AD5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837940" y="784225"/>
            <a:ext cx="2925445" cy="1630691"/>
            <a:chOff x="5576876" y="540040"/>
            <a:chExt cx="2379177" cy="1189723"/>
          </a:xfrm>
        </p:grpSpPr>
        <p:sp>
          <p:nvSpPr>
            <p:cNvPr id="29" name="文本框 28"/>
            <p:cNvSpPr txBox="1"/>
            <p:nvPr/>
          </p:nvSpPr>
          <p:spPr>
            <a:xfrm>
              <a:off x="5576876" y="540040"/>
              <a:ext cx="779381" cy="60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3793C"/>
                      </a:gs>
                      <a:gs pos="90000">
                        <a:srgbClr val="03793C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  <a:cs typeface="+mn-cs"/>
                </a:rPr>
                <a:t>01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6876" y="1037588"/>
              <a:ext cx="1757680" cy="425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专业学习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76876" y="1461058"/>
              <a:ext cx="2379177" cy="26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0" i="0" u="none" strike="noStrike" cap="none" spc="100" normalizeH="0" baseline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</a:defRPr>
              </a:lvl1pPr>
            </a:lstStyle>
            <a:p>
              <a:endParaRPr lang="en-GB" altLang="zh-CN" sz="18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844290" y="4197350"/>
            <a:ext cx="3096895" cy="1535063"/>
            <a:chOff x="5576876" y="2230747"/>
            <a:chExt cx="2550698" cy="1171563"/>
          </a:xfrm>
        </p:grpSpPr>
        <p:sp>
          <p:nvSpPr>
            <p:cNvPr id="31" name="文本框 30"/>
            <p:cNvSpPr txBox="1"/>
            <p:nvPr/>
          </p:nvSpPr>
          <p:spPr>
            <a:xfrm>
              <a:off x="5576876" y="2230747"/>
              <a:ext cx="848309" cy="633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400" b="0" i="0" u="none" strike="noStrike" cap="none" spc="300" normalizeH="0" baseline="0">
                  <a:ln>
                    <a:noFill/>
                  </a:ln>
                  <a:gradFill>
                    <a:gsLst>
                      <a:gs pos="0">
                        <a:srgbClr val="03793C"/>
                      </a:gs>
                      <a:gs pos="90000">
                        <a:srgbClr val="03793C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</a:defRPr>
              </a:lvl1pPr>
            </a:lstStyle>
            <a:p>
              <a:r>
                <a:rPr lang="en-US" altLang="zh-CN" sz="4800" dirty="0"/>
                <a:t>03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82106" y="2768205"/>
              <a:ext cx="2476431" cy="44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b="1" spc="300" dirty="0">
                  <a:solidFill>
                    <a:srgbClr val="44546A">
                      <a:lumMod val="50000"/>
                    </a:srgbClr>
                  </a:solidFill>
                </a:rPr>
                <a:t>国际交流经历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76876" y="3121223"/>
              <a:ext cx="2550698" cy="28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endParaRPr kumimoji="0" lang="en-US" altLang="zh-CN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 rot="16200000">
            <a:off x="-1491415" y="2926862"/>
            <a:ext cx="51347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Con</a:t>
            </a:r>
            <a:r>
              <a:rPr kumimoji="0" lang="en-US" altLang="zh-CN" sz="1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kumimoji="0" lang="en-US" altLang="zh-CN" sz="88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tents</a:t>
            </a:r>
            <a:endParaRPr kumimoji="0" lang="zh-CN" altLang="en-US" sz="8800" b="1" i="0" u="none" strike="noStrike" kern="1200" cap="none" spc="50" normalizeH="0" baseline="0" noProof="0" dirty="0">
              <a:ln>
                <a:noFill/>
              </a:ln>
              <a:solidFill>
                <a:srgbClr val="D7010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44455" y="4412107"/>
            <a:ext cx="1107996" cy="17851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rgbClr val="03793C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目录</a:t>
            </a:r>
          </a:p>
        </p:txBody>
      </p:sp>
      <p:sp>
        <p:nvSpPr>
          <p:cNvPr id="43" name="矩形 42"/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rgbClr val="03793C"/>
              </a:gs>
              <a:gs pos="100000">
                <a:srgbClr val="82AD5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60400" y="6616587"/>
            <a:ext cx="138499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100" i="0" u="none" strike="noStrike" cap="none" spc="30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</a:rPr>
              <a:t>博学  求是  明德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9420569" y="6616587"/>
            <a:ext cx="209833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spc="3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JIANGSU UNIVERSITY</a:t>
            </a:r>
            <a:endParaRPr lang="zh-CN" altLang="en-US" sz="1000" spc="3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02409" y="6126091"/>
            <a:ext cx="816491" cy="108000"/>
            <a:chOff x="10703381" y="6126091"/>
            <a:chExt cx="816491" cy="108000"/>
          </a:xfrm>
          <a:solidFill>
            <a:srgbClr val="03793C"/>
          </a:solidFill>
        </p:grpSpPr>
        <p:sp>
          <p:nvSpPr>
            <p:cNvPr id="92" name="椭圆 91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93C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93C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93C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3793C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900" y="122802"/>
            <a:ext cx="1440000" cy="4988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837940" y="2538730"/>
            <a:ext cx="3096895" cy="1535063"/>
            <a:chOff x="5576876" y="2230747"/>
            <a:chExt cx="2550698" cy="1171563"/>
          </a:xfrm>
        </p:grpSpPr>
        <p:sp>
          <p:nvSpPr>
            <p:cNvPr id="3" name="文本框 2"/>
            <p:cNvSpPr txBox="1"/>
            <p:nvPr/>
          </p:nvSpPr>
          <p:spPr>
            <a:xfrm>
              <a:off x="5576876" y="2230747"/>
              <a:ext cx="848309" cy="633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4400" b="0" i="0" u="none" strike="noStrike" cap="none" spc="300" normalizeH="0" baseline="0">
                  <a:ln>
                    <a:noFill/>
                  </a:ln>
                  <a:gradFill>
                    <a:gsLst>
                      <a:gs pos="0">
                        <a:srgbClr val="03793C"/>
                      </a:gs>
                      <a:gs pos="90000">
                        <a:srgbClr val="03793C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Impact" panose="020B0806030902050204" pitchFamily="34" charset="0"/>
                  <a:ea typeface="微软雅黑" panose="020B0503020204020204" charset="-122"/>
                </a:defRPr>
              </a:lvl1pPr>
            </a:lstStyle>
            <a:p>
              <a:r>
                <a:rPr lang="en-US" altLang="zh-CN" sz="4800" dirty="0"/>
                <a:t>02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582106" y="2768205"/>
              <a:ext cx="2476431" cy="44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b="1" spc="300" dirty="0">
                  <a:solidFill>
                    <a:srgbClr val="44546A">
                      <a:lumMod val="50000"/>
                    </a:srgbClr>
                  </a:solidFill>
                </a:rPr>
                <a:t>科研竞赛经历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76876" y="3121223"/>
              <a:ext cx="2550698" cy="28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endParaRPr kumimoji="0" lang="en-US" altLang="zh-CN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2797" y="2439000"/>
            <a:ext cx="1944000" cy="198000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300" normalizeH="0" baseline="0">
                <a:ln>
                  <a:noFill/>
                </a:ln>
                <a:gradFill>
                  <a:gsLst>
                    <a:gs pos="0">
                      <a:srgbClr val="03793C"/>
                    </a:gs>
                    <a:gs pos="90000">
                      <a:srgbClr val="03793C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sz="11500" dirty="0"/>
              <a:t>01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93639" y="2400894"/>
            <a:ext cx="25196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专业学习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7844" y="3793405"/>
            <a:ext cx="4064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GB" sz="2800" spc="1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865018" y="2143125"/>
            <a:ext cx="0" cy="25717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702410" y="6126091"/>
            <a:ext cx="816490" cy="108000"/>
            <a:chOff x="10467218" y="6126091"/>
            <a:chExt cx="816490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3793C"/>
            </a:solidFill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012821" y="3432579"/>
            <a:ext cx="2196000" cy="36000"/>
          </a:xfrm>
          <a:prstGeom prst="rect">
            <a:avLst/>
          </a:prstGeom>
          <a:gradFill>
            <a:gsLst>
              <a:gs pos="0">
                <a:srgbClr val="03793C"/>
              </a:gs>
              <a:gs pos="100000">
                <a:srgbClr val="82AD5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D716B5-586B-469A-B278-E912CC1334BE}"/>
              </a:ext>
            </a:extLst>
          </p:cNvPr>
          <p:cNvSpPr txBox="1"/>
          <p:nvPr/>
        </p:nvSpPr>
        <p:spPr>
          <a:xfrm>
            <a:off x="8078680" y="2143125"/>
            <a:ext cx="3204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Ps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：在视图，幻灯片母版中将底部图片替换成自己学校的图，先进行灰度处理再替换。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：校徽、校训、</a:t>
            </a:r>
            <a:r>
              <a:rPr lang="en-US" altLang="zh-CN" dirty="0" err="1">
                <a:solidFill>
                  <a:srgbClr val="FF0000"/>
                </a:solidFill>
              </a:rPr>
              <a:t>xxxxx</a:t>
            </a:r>
            <a:r>
              <a:rPr lang="en-US" altLang="zh-CN" dirty="0">
                <a:solidFill>
                  <a:srgbClr val="FF0000"/>
                </a:solidFill>
              </a:rPr>
              <a:t> university</a:t>
            </a:r>
            <a:r>
              <a:rPr lang="zh-CN" altLang="en-US" dirty="0">
                <a:solidFill>
                  <a:srgbClr val="FF0000"/>
                </a:solidFill>
              </a:rPr>
              <a:t>也是在视图，幻灯片母版中替换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EED0E7D-594A-4805-8B40-DCAC606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490" y="3055723"/>
            <a:ext cx="1571625" cy="2152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专业学习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-69850" y="1797047"/>
            <a:ext cx="2718435" cy="3673844"/>
            <a:chOff x="1234294" y="3150586"/>
            <a:chExt cx="3199825" cy="2082326"/>
          </a:xfrm>
        </p:grpSpPr>
        <p:sp>
          <p:nvSpPr>
            <p:cNvPr id="5" name="矩形 4"/>
            <p:cNvSpPr/>
            <p:nvPr/>
          </p:nvSpPr>
          <p:spPr>
            <a:xfrm>
              <a:off x="1351807" y="3690767"/>
              <a:ext cx="2959102" cy="1542145"/>
            </a:xfrm>
            <a:prstGeom prst="rect">
              <a:avLst/>
            </a:prstGeom>
            <a:noFill/>
            <a:ln w="25400" cap="flat" cmpd="sng" algn="ctr">
              <a:solidFill>
                <a:srgbClr val="202A36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4294" y="3150586"/>
              <a:ext cx="3199825" cy="19532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</a:t>
              </a:r>
              <a:r>
                <a:rPr lang="en-US" altLang="zh-CN" sz="4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   </a:t>
              </a:r>
              <a:endParaRPr lang="en-US" altLang="zh-CN" sz="12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>
                <a:lnSpc>
                  <a:spcPct val="190000"/>
                </a:lnSpc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大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一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专业综合排名: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1/175</a:t>
              </a:r>
              <a:endParaRPr lang="en-US" altLang="zh-CN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l">
                <a:lnSpc>
                  <a:spcPct val="180000"/>
                </a:lnSpc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大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二专业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综合排名: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1/216    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</a:p>
            <a:p>
              <a:pPr algn="l">
                <a:lnSpc>
                  <a:spcPct val="180000"/>
                </a:lnSpc>
              </a:pP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截至目前专业排名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: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3/209</a:t>
              </a:r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>
                <a:lnSpc>
                  <a:spcPct val="200000"/>
                </a:lnSpc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获校内推免硕士资格</a:t>
              </a:r>
              <a:endParaRPr lang="zh-CN" altLang="en-US" sz="16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endParaRPr lang="zh-CN" altLang="en-US" sz="16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5903595" y="2060575"/>
            <a:ext cx="6192520" cy="457200"/>
          </a:xfrm>
          <a:prstGeom prst="rect">
            <a:avLst/>
          </a:prstGeom>
          <a:gradFill>
            <a:gsLst>
              <a:gs pos="11000">
                <a:srgbClr val="92D050"/>
              </a:gs>
              <a:gs pos="100000">
                <a:srgbClr val="03793C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奖学金</a:t>
            </a:r>
          </a:p>
        </p:txBody>
      </p:sp>
      <p:sp>
        <p:nvSpPr>
          <p:cNvPr id="39" name="矩形 38"/>
          <p:cNvSpPr/>
          <p:nvPr/>
        </p:nvSpPr>
        <p:spPr>
          <a:xfrm>
            <a:off x="2726690" y="2060575"/>
            <a:ext cx="2955925" cy="457200"/>
          </a:xfrm>
          <a:prstGeom prst="rect">
            <a:avLst/>
          </a:prstGeom>
          <a:gradFill>
            <a:gsLst>
              <a:gs pos="8000">
                <a:srgbClr val="92D050"/>
              </a:gs>
              <a:gs pos="100000">
                <a:srgbClr val="03793C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英语水平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616200" y="5520055"/>
            <a:ext cx="3176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雅思</a:t>
            </a:r>
            <a:r>
              <a:rPr kumimoji="1" lang="zh-CN" altLang="en-US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7.0 </a:t>
            </a:r>
            <a:r>
              <a:rPr kumimoji="1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GRE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318+3 </a:t>
            </a:r>
            <a:r>
              <a:rPr kumimoji="1"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50785" y="5424805"/>
            <a:ext cx="271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奖学金共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项，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万余元</a:t>
            </a:r>
          </a:p>
        </p:txBody>
      </p:sp>
      <p:sp>
        <p:nvSpPr>
          <p:cNvPr id="15" name="矩形 14"/>
          <p:cNvSpPr/>
          <p:nvPr/>
        </p:nvSpPr>
        <p:spPr>
          <a:xfrm>
            <a:off x="9058275" y="4496435"/>
            <a:ext cx="1430655" cy="396240"/>
          </a:xfrm>
          <a:prstGeom prst="rect">
            <a:avLst/>
          </a:prstGeom>
          <a:gradFill>
            <a:gsLst>
              <a:gs pos="8000">
                <a:srgbClr val="92D050"/>
              </a:gs>
              <a:gs pos="100000">
                <a:srgbClr val="03793C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省政府奖学金</a:t>
            </a:r>
          </a:p>
        </p:txBody>
      </p:sp>
      <p:sp>
        <p:nvSpPr>
          <p:cNvPr id="18" name="矩形 17"/>
          <p:cNvSpPr/>
          <p:nvPr/>
        </p:nvSpPr>
        <p:spPr>
          <a:xfrm>
            <a:off x="10640695" y="4496435"/>
            <a:ext cx="1430655" cy="396240"/>
          </a:xfrm>
          <a:prstGeom prst="rect">
            <a:avLst/>
          </a:prstGeom>
          <a:gradFill>
            <a:gsLst>
              <a:gs pos="8000">
                <a:srgbClr val="92D050"/>
              </a:gs>
              <a:gs pos="100000">
                <a:srgbClr val="03793C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校一等奖学金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905" y="2954020"/>
            <a:ext cx="1452880" cy="223647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 16"/>
          <p:cNvSpPr/>
          <p:nvPr/>
        </p:nvSpPr>
        <p:spPr>
          <a:xfrm>
            <a:off x="5902960" y="4496435"/>
            <a:ext cx="3025140" cy="396240"/>
          </a:xfrm>
          <a:prstGeom prst="rect">
            <a:avLst/>
          </a:prstGeom>
          <a:gradFill>
            <a:gsLst>
              <a:gs pos="8000">
                <a:srgbClr val="92D050"/>
              </a:gs>
              <a:gs pos="100000">
                <a:srgbClr val="03793C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国家奖学金</a:t>
            </a:r>
          </a:p>
        </p:txBody>
      </p:sp>
      <p:sp>
        <p:nvSpPr>
          <p:cNvPr id="2" name="矩形 1"/>
          <p:cNvSpPr/>
          <p:nvPr/>
        </p:nvSpPr>
        <p:spPr>
          <a:xfrm>
            <a:off x="29845" y="2060575"/>
            <a:ext cx="2513330" cy="457200"/>
          </a:xfrm>
          <a:prstGeom prst="rect">
            <a:avLst/>
          </a:prstGeom>
          <a:gradFill>
            <a:gsLst>
              <a:gs pos="8000">
                <a:srgbClr val="92D050"/>
              </a:gs>
              <a:gs pos="100000">
                <a:srgbClr val="03793C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专业排名</a:t>
            </a:r>
          </a:p>
        </p:txBody>
      </p:sp>
      <p:sp>
        <p:nvSpPr>
          <p:cNvPr id="3" name="矩形 2"/>
          <p:cNvSpPr/>
          <p:nvPr/>
        </p:nvSpPr>
        <p:spPr>
          <a:xfrm>
            <a:off x="2585085" y="4496435"/>
            <a:ext cx="1573530" cy="396240"/>
          </a:xfrm>
          <a:prstGeom prst="rect">
            <a:avLst/>
          </a:prstGeom>
          <a:gradFill>
            <a:gsLst>
              <a:gs pos="8000">
                <a:srgbClr val="92D050"/>
              </a:gs>
              <a:gs pos="100000">
                <a:srgbClr val="03793C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雅思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</a:rPr>
              <a:t>7.0</a:t>
            </a:r>
          </a:p>
        </p:txBody>
      </p:sp>
      <p:sp>
        <p:nvSpPr>
          <p:cNvPr id="6" name="矩形 5"/>
          <p:cNvSpPr/>
          <p:nvPr/>
        </p:nvSpPr>
        <p:spPr>
          <a:xfrm>
            <a:off x="4199255" y="4496435"/>
            <a:ext cx="1573530" cy="396240"/>
          </a:xfrm>
          <a:prstGeom prst="rect">
            <a:avLst/>
          </a:prstGeom>
          <a:gradFill>
            <a:gsLst>
              <a:gs pos="8000">
                <a:srgbClr val="92D050"/>
              </a:gs>
              <a:gs pos="100000">
                <a:srgbClr val="03793C"/>
              </a:gs>
            </a:gsLst>
            <a:lin ang="0" scaled="0"/>
          </a:gra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微软雅黑" panose="020B0503020204020204" charset="-122"/>
                <a:ea typeface="微软雅黑" panose="020B0503020204020204" charset="-122"/>
              </a:rPr>
              <a:t>GRE 318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9" grpId="0" bldLvl="0" animBg="1"/>
      <p:bldP spid="41" grpId="0"/>
      <p:bldP spid="8" grpId="0"/>
      <p:bldP spid="15" grpId="0" bldLvl="0" animBg="1"/>
      <p:bldP spid="18" grpId="0" bldLvl="0" animBg="1"/>
      <p:bldP spid="17" grpId="0" bldLvl="0" animBg="1"/>
      <p:bldP spid="2" grpId="0" bldLvl="0" animBg="1"/>
      <p:bldP spid="3" grpId="0" bldLvl="0" animBg="1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2797" y="2439000"/>
            <a:ext cx="1944000" cy="198000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300" normalizeH="0" baseline="0">
                <a:ln>
                  <a:noFill/>
                </a:ln>
                <a:gradFill>
                  <a:gsLst>
                    <a:gs pos="0">
                      <a:srgbClr val="03793C"/>
                    </a:gs>
                    <a:gs pos="90000">
                      <a:srgbClr val="03793C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sz="11500" dirty="0"/>
              <a:t>02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93639" y="2400894"/>
            <a:ext cx="25196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科研竞赛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7844" y="3793405"/>
            <a:ext cx="4064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GB" sz="2800" spc="1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865018" y="2143125"/>
            <a:ext cx="0" cy="25717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702410" y="6126091"/>
            <a:ext cx="816490" cy="108000"/>
            <a:chOff x="10467218" y="6126091"/>
            <a:chExt cx="816490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rgbClr val="03793C"/>
            </a:solidFill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012821" y="3432579"/>
            <a:ext cx="2196000" cy="36000"/>
          </a:xfrm>
          <a:prstGeom prst="rect">
            <a:avLst/>
          </a:prstGeom>
          <a:gradFill>
            <a:gsLst>
              <a:gs pos="0">
                <a:srgbClr val="03793C"/>
              </a:gs>
              <a:gs pos="100000">
                <a:srgbClr val="82AD5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科研竞赛</a:t>
            </a:r>
            <a:r>
              <a:rPr lang="en-US" altLang="zh-CN"/>
              <a:t>——</a:t>
            </a:r>
            <a:r>
              <a:t>成果总览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17469" y="3166920"/>
            <a:ext cx="10433878" cy="3449635"/>
            <a:chOff x="1485" y="4656"/>
            <a:chExt cx="17649" cy="6089"/>
          </a:xfrm>
        </p:grpSpPr>
        <p:sp>
          <p:nvSpPr>
            <p:cNvPr id="52" name="文本框 51"/>
            <p:cNvSpPr txBox="1"/>
            <p:nvPr/>
          </p:nvSpPr>
          <p:spPr>
            <a:xfrm>
              <a:off x="14290" y="10204"/>
              <a:ext cx="4844" cy="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1400" b="1" dirty="0">
                  <a:solidFill>
                    <a:srgbClr val="4C4B5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《</a:t>
              </a:r>
              <a:r>
                <a:rPr lang="en-US" altLang="zh-CN" sz="1400" b="1" dirty="0">
                  <a:solidFill>
                    <a:srgbClr val="4C4B5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RAAI 2021</a:t>
              </a:r>
              <a:r>
                <a:rPr lang="zh-CN" altLang="en-US" sz="1400" b="1" dirty="0">
                  <a:solidFill>
                    <a:srgbClr val="4C4B5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》录用通知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4945" y="5238"/>
              <a:ext cx="3072" cy="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400" b="1" dirty="0">
                  <a:solidFill>
                    <a:srgbClr val="4C4B5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课题立项及申请书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485" y="4656"/>
              <a:ext cx="5023" cy="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4C4B5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 全国大学生数学建模竞赛二等奖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975" y="10204"/>
              <a:ext cx="3532" cy="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4C4B5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专利受理通知</a:t>
              </a:r>
            </a:p>
          </p:txBody>
        </p:sp>
      </p:grpSp>
      <p:sp>
        <p:nvSpPr>
          <p:cNvPr id="40" name="Freeform 5"/>
          <p:cNvSpPr/>
          <p:nvPr/>
        </p:nvSpPr>
        <p:spPr bwMode="auto">
          <a:xfrm>
            <a:off x="6191885" y="3651040"/>
            <a:ext cx="1080000" cy="1080000"/>
          </a:xfrm>
          <a:custGeom>
            <a:avLst/>
            <a:gdLst>
              <a:gd name="T0" fmla="*/ 144 w 1073"/>
              <a:gd name="T1" fmla="*/ 528 h 1073"/>
              <a:gd name="T2" fmla="*/ 49 w 1073"/>
              <a:gd name="T3" fmla="*/ 499 h 1073"/>
              <a:gd name="T4" fmla="*/ 0 w 1073"/>
              <a:gd name="T5" fmla="*/ 530 h 1073"/>
              <a:gd name="T6" fmla="*/ 0 w 1073"/>
              <a:gd name="T7" fmla="*/ 832 h 1073"/>
              <a:gd name="T8" fmla="*/ 299 w 1073"/>
              <a:gd name="T9" fmla="*/ 832 h 1073"/>
              <a:gd name="T10" fmla="*/ 330 w 1073"/>
              <a:gd name="T11" fmla="*/ 881 h 1073"/>
              <a:gd name="T12" fmla="*/ 303 w 1073"/>
              <a:gd name="T13" fmla="*/ 975 h 1073"/>
              <a:gd name="T14" fmla="*/ 415 w 1073"/>
              <a:gd name="T15" fmla="*/ 1073 h 1073"/>
              <a:gd name="T16" fmla="*/ 527 w 1073"/>
              <a:gd name="T17" fmla="*/ 975 h 1073"/>
              <a:gd name="T18" fmla="*/ 499 w 1073"/>
              <a:gd name="T19" fmla="*/ 881 h 1073"/>
              <a:gd name="T20" fmla="*/ 529 w 1073"/>
              <a:gd name="T21" fmla="*/ 832 h 1073"/>
              <a:gd name="T22" fmla="*/ 831 w 1073"/>
              <a:gd name="T23" fmla="*/ 832 h 1073"/>
              <a:gd name="T24" fmla="*/ 831 w 1073"/>
              <a:gd name="T25" fmla="*/ 832 h 1073"/>
              <a:gd name="T26" fmla="*/ 831 w 1073"/>
              <a:gd name="T27" fmla="*/ 832 h 1073"/>
              <a:gd name="T28" fmla="*/ 831 w 1073"/>
              <a:gd name="T29" fmla="*/ 530 h 1073"/>
              <a:gd name="T30" fmla="*/ 880 w 1073"/>
              <a:gd name="T31" fmla="*/ 499 h 1073"/>
              <a:gd name="T32" fmla="*/ 975 w 1073"/>
              <a:gd name="T33" fmla="*/ 528 h 1073"/>
              <a:gd name="T34" fmla="*/ 1073 w 1073"/>
              <a:gd name="T35" fmla="*/ 416 h 1073"/>
              <a:gd name="T36" fmla="*/ 975 w 1073"/>
              <a:gd name="T37" fmla="*/ 303 h 1073"/>
              <a:gd name="T38" fmla="*/ 880 w 1073"/>
              <a:gd name="T39" fmla="*/ 330 h 1073"/>
              <a:gd name="T40" fmla="*/ 831 w 1073"/>
              <a:gd name="T41" fmla="*/ 300 h 1073"/>
              <a:gd name="T42" fmla="*/ 831 w 1073"/>
              <a:gd name="T43" fmla="*/ 0 h 1073"/>
              <a:gd name="T44" fmla="*/ 831 w 1073"/>
              <a:gd name="T45" fmla="*/ 58 h 1073"/>
              <a:gd name="T46" fmla="*/ 831 w 1073"/>
              <a:gd name="T47" fmla="*/ 0 h 1073"/>
              <a:gd name="T48" fmla="*/ 529 w 1073"/>
              <a:gd name="T49" fmla="*/ 0 h 1073"/>
              <a:gd name="T50" fmla="*/ 499 w 1073"/>
              <a:gd name="T51" fmla="*/ 49 h 1073"/>
              <a:gd name="T52" fmla="*/ 527 w 1073"/>
              <a:gd name="T53" fmla="*/ 144 h 1073"/>
              <a:gd name="T54" fmla="*/ 415 w 1073"/>
              <a:gd name="T55" fmla="*/ 242 h 1073"/>
              <a:gd name="T56" fmla="*/ 303 w 1073"/>
              <a:gd name="T57" fmla="*/ 144 h 1073"/>
              <a:gd name="T58" fmla="*/ 330 w 1073"/>
              <a:gd name="T59" fmla="*/ 49 h 1073"/>
              <a:gd name="T60" fmla="*/ 299 w 1073"/>
              <a:gd name="T61" fmla="*/ 0 h 1073"/>
              <a:gd name="T62" fmla="*/ 0 w 1073"/>
              <a:gd name="T63" fmla="*/ 0 h 1073"/>
              <a:gd name="T64" fmla="*/ 0 w 1073"/>
              <a:gd name="T65" fmla="*/ 300 h 1073"/>
              <a:gd name="T66" fmla="*/ 49 w 1073"/>
              <a:gd name="T67" fmla="*/ 330 h 1073"/>
              <a:gd name="T68" fmla="*/ 144 w 1073"/>
              <a:gd name="T69" fmla="*/ 303 h 1073"/>
              <a:gd name="T70" fmla="*/ 241 w 1073"/>
              <a:gd name="T71" fmla="*/ 416 h 1073"/>
              <a:gd name="T72" fmla="*/ 144 w 1073"/>
              <a:gd name="T73" fmla="*/ 528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3" h="1073">
                <a:moveTo>
                  <a:pt x="144" y="528"/>
                </a:moveTo>
                <a:cubicBezTo>
                  <a:pt x="118" y="528"/>
                  <a:pt x="82" y="516"/>
                  <a:pt x="49" y="499"/>
                </a:cubicBezTo>
                <a:cubicBezTo>
                  <a:pt x="26" y="488"/>
                  <a:pt x="0" y="505"/>
                  <a:pt x="0" y="530"/>
                </a:cubicBezTo>
                <a:cubicBezTo>
                  <a:pt x="0" y="832"/>
                  <a:pt x="0" y="832"/>
                  <a:pt x="0" y="832"/>
                </a:cubicBezTo>
                <a:cubicBezTo>
                  <a:pt x="299" y="832"/>
                  <a:pt x="299" y="832"/>
                  <a:pt x="299" y="832"/>
                </a:cubicBezTo>
                <a:cubicBezTo>
                  <a:pt x="325" y="832"/>
                  <a:pt x="341" y="858"/>
                  <a:pt x="330" y="881"/>
                </a:cubicBezTo>
                <a:cubicBezTo>
                  <a:pt x="314" y="914"/>
                  <a:pt x="303" y="949"/>
                  <a:pt x="303" y="975"/>
                </a:cubicBezTo>
                <a:cubicBezTo>
                  <a:pt x="303" y="1039"/>
                  <a:pt x="353" y="1073"/>
                  <a:pt x="415" y="1073"/>
                </a:cubicBezTo>
                <a:cubicBezTo>
                  <a:pt x="477" y="1073"/>
                  <a:pt x="527" y="1039"/>
                  <a:pt x="527" y="975"/>
                </a:cubicBezTo>
                <a:cubicBezTo>
                  <a:pt x="527" y="949"/>
                  <a:pt x="515" y="914"/>
                  <a:pt x="499" y="881"/>
                </a:cubicBezTo>
                <a:cubicBezTo>
                  <a:pt x="487" y="858"/>
                  <a:pt x="504" y="832"/>
                  <a:pt x="529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832"/>
                  <a:pt x="831" y="832"/>
                  <a:pt x="831" y="832"/>
                </a:cubicBezTo>
                <a:cubicBezTo>
                  <a:pt x="831" y="530"/>
                  <a:pt x="831" y="530"/>
                  <a:pt x="831" y="530"/>
                </a:cubicBezTo>
                <a:cubicBezTo>
                  <a:pt x="831" y="505"/>
                  <a:pt x="858" y="488"/>
                  <a:pt x="880" y="499"/>
                </a:cubicBezTo>
                <a:cubicBezTo>
                  <a:pt x="913" y="516"/>
                  <a:pt x="949" y="528"/>
                  <a:pt x="975" y="528"/>
                </a:cubicBezTo>
                <a:cubicBezTo>
                  <a:pt x="1038" y="528"/>
                  <a:pt x="1073" y="477"/>
                  <a:pt x="1073" y="416"/>
                </a:cubicBezTo>
                <a:cubicBezTo>
                  <a:pt x="1073" y="354"/>
                  <a:pt x="1038" y="303"/>
                  <a:pt x="975" y="303"/>
                </a:cubicBezTo>
                <a:cubicBezTo>
                  <a:pt x="949" y="303"/>
                  <a:pt x="913" y="314"/>
                  <a:pt x="880" y="330"/>
                </a:cubicBezTo>
                <a:cubicBezTo>
                  <a:pt x="857" y="341"/>
                  <a:pt x="831" y="325"/>
                  <a:pt x="831" y="300"/>
                </a:cubicBezTo>
                <a:cubicBezTo>
                  <a:pt x="831" y="0"/>
                  <a:pt x="831" y="0"/>
                  <a:pt x="831" y="0"/>
                </a:cubicBezTo>
                <a:cubicBezTo>
                  <a:pt x="831" y="58"/>
                  <a:pt x="831" y="58"/>
                  <a:pt x="831" y="58"/>
                </a:cubicBezTo>
                <a:cubicBezTo>
                  <a:pt x="831" y="0"/>
                  <a:pt x="831" y="0"/>
                  <a:pt x="831" y="0"/>
                </a:cubicBezTo>
                <a:cubicBezTo>
                  <a:pt x="529" y="0"/>
                  <a:pt x="529" y="0"/>
                  <a:pt x="529" y="0"/>
                </a:cubicBezTo>
                <a:cubicBezTo>
                  <a:pt x="504" y="0"/>
                  <a:pt x="487" y="27"/>
                  <a:pt x="499" y="49"/>
                </a:cubicBezTo>
                <a:cubicBezTo>
                  <a:pt x="515" y="82"/>
                  <a:pt x="527" y="118"/>
                  <a:pt x="527" y="144"/>
                </a:cubicBezTo>
                <a:cubicBezTo>
                  <a:pt x="527" y="208"/>
                  <a:pt x="477" y="242"/>
                  <a:pt x="415" y="242"/>
                </a:cubicBezTo>
                <a:cubicBezTo>
                  <a:pt x="353" y="242"/>
                  <a:pt x="303" y="208"/>
                  <a:pt x="303" y="144"/>
                </a:cubicBezTo>
                <a:cubicBezTo>
                  <a:pt x="303" y="118"/>
                  <a:pt x="314" y="82"/>
                  <a:pt x="330" y="49"/>
                </a:cubicBezTo>
                <a:cubicBezTo>
                  <a:pt x="341" y="27"/>
                  <a:pt x="325" y="0"/>
                  <a:pt x="2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25"/>
                  <a:pt x="26" y="341"/>
                  <a:pt x="49" y="330"/>
                </a:cubicBezTo>
                <a:cubicBezTo>
                  <a:pt x="82" y="314"/>
                  <a:pt x="118" y="303"/>
                  <a:pt x="144" y="303"/>
                </a:cubicBezTo>
                <a:cubicBezTo>
                  <a:pt x="207" y="303"/>
                  <a:pt x="241" y="354"/>
                  <a:pt x="241" y="416"/>
                </a:cubicBezTo>
                <a:cubicBezTo>
                  <a:pt x="241" y="477"/>
                  <a:pt x="207" y="528"/>
                  <a:pt x="144" y="528"/>
                </a:cubicBezTo>
                <a:close/>
              </a:path>
            </a:pathLst>
          </a:cu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 w="12700">
            <a:solidFill>
              <a:schemeClr val="bg1"/>
            </a:solidFill>
          </a:ln>
          <a:effectLst>
            <a:outerShdw blurRad="50800" dist="50800" dir="5400000" algn="ctr" rotWithShape="0">
              <a:srgbClr val="303F52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lt1"/>
              </a:solidFill>
            </a:endParaRPr>
          </a:p>
        </p:txBody>
      </p:sp>
      <p:sp>
        <p:nvSpPr>
          <p:cNvPr id="41" name="Freeform 7"/>
          <p:cNvSpPr/>
          <p:nvPr/>
        </p:nvSpPr>
        <p:spPr bwMode="auto">
          <a:xfrm>
            <a:off x="5112067" y="2586145"/>
            <a:ext cx="1080000" cy="1080000"/>
          </a:xfrm>
          <a:custGeom>
            <a:avLst/>
            <a:gdLst>
              <a:gd name="T0" fmla="*/ 929 w 1073"/>
              <a:gd name="T1" fmla="*/ 545 h 1072"/>
              <a:gd name="T2" fmla="*/ 1024 w 1073"/>
              <a:gd name="T3" fmla="*/ 574 h 1072"/>
              <a:gd name="T4" fmla="*/ 1073 w 1073"/>
              <a:gd name="T5" fmla="*/ 543 h 1072"/>
              <a:gd name="T6" fmla="*/ 1073 w 1073"/>
              <a:gd name="T7" fmla="*/ 241 h 1072"/>
              <a:gd name="T8" fmla="*/ 773 w 1073"/>
              <a:gd name="T9" fmla="*/ 241 h 1072"/>
              <a:gd name="T10" fmla="*/ 743 w 1073"/>
              <a:gd name="T11" fmla="*/ 192 h 1072"/>
              <a:gd name="T12" fmla="*/ 770 w 1073"/>
              <a:gd name="T13" fmla="*/ 97 h 1072"/>
              <a:gd name="T14" fmla="*/ 658 w 1073"/>
              <a:gd name="T15" fmla="*/ 0 h 1072"/>
              <a:gd name="T16" fmla="*/ 546 w 1073"/>
              <a:gd name="T17" fmla="*/ 97 h 1072"/>
              <a:gd name="T18" fmla="*/ 574 w 1073"/>
              <a:gd name="T19" fmla="*/ 192 h 1072"/>
              <a:gd name="T20" fmla="*/ 544 w 1073"/>
              <a:gd name="T21" fmla="*/ 241 h 1072"/>
              <a:gd name="T22" fmla="*/ 242 w 1073"/>
              <a:gd name="T23" fmla="*/ 241 h 1072"/>
              <a:gd name="T24" fmla="*/ 242 w 1073"/>
              <a:gd name="T25" fmla="*/ 241 h 1072"/>
              <a:gd name="T26" fmla="*/ 242 w 1073"/>
              <a:gd name="T27" fmla="*/ 241 h 1072"/>
              <a:gd name="T28" fmla="*/ 242 w 1073"/>
              <a:gd name="T29" fmla="*/ 543 h 1072"/>
              <a:gd name="T30" fmla="*/ 193 w 1073"/>
              <a:gd name="T31" fmla="*/ 574 h 1072"/>
              <a:gd name="T32" fmla="*/ 98 w 1073"/>
              <a:gd name="T33" fmla="*/ 545 h 1072"/>
              <a:gd name="T34" fmla="*/ 0 w 1073"/>
              <a:gd name="T35" fmla="*/ 657 h 1072"/>
              <a:gd name="T36" fmla="*/ 98 w 1073"/>
              <a:gd name="T37" fmla="*/ 769 h 1072"/>
              <a:gd name="T38" fmla="*/ 193 w 1073"/>
              <a:gd name="T39" fmla="*/ 743 h 1072"/>
              <a:gd name="T40" fmla="*/ 242 w 1073"/>
              <a:gd name="T41" fmla="*/ 773 h 1072"/>
              <a:gd name="T42" fmla="*/ 242 w 1073"/>
              <a:gd name="T43" fmla="*/ 1072 h 1072"/>
              <a:gd name="T44" fmla="*/ 242 w 1073"/>
              <a:gd name="T45" fmla="*/ 1015 h 1072"/>
              <a:gd name="T46" fmla="*/ 242 w 1073"/>
              <a:gd name="T47" fmla="*/ 1072 h 1072"/>
              <a:gd name="T48" fmla="*/ 544 w 1073"/>
              <a:gd name="T49" fmla="*/ 1072 h 1072"/>
              <a:gd name="T50" fmla="*/ 574 w 1073"/>
              <a:gd name="T51" fmla="*/ 1023 h 1072"/>
              <a:gd name="T52" fmla="*/ 546 w 1073"/>
              <a:gd name="T53" fmla="*/ 929 h 1072"/>
              <a:gd name="T54" fmla="*/ 658 w 1073"/>
              <a:gd name="T55" fmla="*/ 831 h 1072"/>
              <a:gd name="T56" fmla="*/ 770 w 1073"/>
              <a:gd name="T57" fmla="*/ 929 h 1072"/>
              <a:gd name="T58" fmla="*/ 743 w 1073"/>
              <a:gd name="T59" fmla="*/ 1023 h 1072"/>
              <a:gd name="T60" fmla="*/ 773 w 1073"/>
              <a:gd name="T61" fmla="*/ 1072 h 1072"/>
              <a:gd name="T62" fmla="*/ 1073 w 1073"/>
              <a:gd name="T63" fmla="*/ 1072 h 1072"/>
              <a:gd name="T64" fmla="*/ 1073 w 1073"/>
              <a:gd name="T65" fmla="*/ 773 h 1072"/>
              <a:gd name="T66" fmla="*/ 1024 w 1073"/>
              <a:gd name="T67" fmla="*/ 743 h 1072"/>
              <a:gd name="T68" fmla="*/ 929 w 1073"/>
              <a:gd name="T69" fmla="*/ 769 h 1072"/>
              <a:gd name="T70" fmla="*/ 831 w 1073"/>
              <a:gd name="T71" fmla="*/ 657 h 1072"/>
              <a:gd name="T72" fmla="*/ 929 w 1073"/>
              <a:gd name="T73" fmla="*/ 545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3" h="1072">
                <a:moveTo>
                  <a:pt x="929" y="545"/>
                </a:moveTo>
                <a:cubicBezTo>
                  <a:pt x="955" y="545"/>
                  <a:pt x="991" y="557"/>
                  <a:pt x="1024" y="574"/>
                </a:cubicBezTo>
                <a:cubicBezTo>
                  <a:pt x="1046" y="585"/>
                  <a:pt x="1073" y="568"/>
                  <a:pt x="1073" y="543"/>
                </a:cubicBezTo>
                <a:cubicBezTo>
                  <a:pt x="1073" y="241"/>
                  <a:pt x="1073" y="241"/>
                  <a:pt x="1073" y="241"/>
                </a:cubicBezTo>
                <a:cubicBezTo>
                  <a:pt x="773" y="241"/>
                  <a:pt x="773" y="241"/>
                  <a:pt x="773" y="241"/>
                </a:cubicBezTo>
                <a:cubicBezTo>
                  <a:pt x="748" y="241"/>
                  <a:pt x="732" y="215"/>
                  <a:pt x="743" y="192"/>
                </a:cubicBezTo>
                <a:cubicBezTo>
                  <a:pt x="759" y="159"/>
                  <a:pt x="770" y="123"/>
                  <a:pt x="770" y="97"/>
                </a:cubicBezTo>
                <a:cubicBezTo>
                  <a:pt x="770" y="34"/>
                  <a:pt x="720" y="0"/>
                  <a:pt x="658" y="0"/>
                </a:cubicBezTo>
                <a:cubicBezTo>
                  <a:pt x="596" y="0"/>
                  <a:pt x="546" y="34"/>
                  <a:pt x="546" y="97"/>
                </a:cubicBezTo>
                <a:cubicBezTo>
                  <a:pt x="546" y="123"/>
                  <a:pt x="557" y="159"/>
                  <a:pt x="574" y="192"/>
                </a:cubicBezTo>
                <a:cubicBezTo>
                  <a:pt x="585" y="215"/>
                  <a:pt x="569" y="241"/>
                  <a:pt x="544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242" y="241"/>
                  <a:pt x="242" y="241"/>
                  <a:pt x="242" y="241"/>
                </a:cubicBezTo>
                <a:cubicBezTo>
                  <a:pt x="242" y="543"/>
                  <a:pt x="242" y="543"/>
                  <a:pt x="242" y="543"/>
                </a:cubicBezTo>
                <a:cubicBezTo>
                  <a:pt x="242" y="568"/>
                  <a:pt x="215" y="585"/>
                  <a:pt x="193" y="574"/>
                </a:cubicBezTo>
                <a:cubicBezTo>
                  <a:pt x="160" y="557"/>
                  <a:pt x="124" y="545"/>
                  <a:pt x="98" y="545"/>
                </a:cubicBezTo>
                <a:cubicBezTo>
                  <a:pt x="34" y="545"/>
                  <a:pt x="0" y="595"/>
                  <a:pt x="0" y="657"/>
                </a:cubicBezTo>
                <a:cubicBezTo>
                  <a:pt x="0" y="719"/>
                  <a:pt x="34" y="769"/>
                  <a:pt x="98" y="769"/>
                </a:cubicBezTo>
                <a:cubicBezTo>
                  <a:pt x="124" y="769"/>
                  <a:pt x="160" y="759"/>
                  <a:pt x="193" y="743"/>
                </a:cubicBezTo>
                <a:cubicBezTo>
                  <a:pt x="215" y="731"/>
                  <a:pt x="242" y="748"/>
                  <a:pt x="242" y="773"/>
                </a:cubicBezTo>
                <a:cubicBezTo>
                  <a:pt x="242" y="1072"/>
                  <a:pt x="242" y="1072"/>
                  <a:pt x="242" y="1072"/>
                </a:cubicBezTo>
                <a:cubicBezTo>
                  <a:pt x="242" y="1015"/>
                  <a:pt x="242" y="1015"/>
                  <a:pt x="242" y="1015"/>
                </a:cubicBezTo>
                <a:cubicBezTo>
                  <a:pt x="242" y="1072"/>
                  <a:pt x="242" y="1072"/>
                  <a:pt x="242" y="1072"/>
                </a:cubicBezTo>
                <a:cubicBezTo>
                  <a:pt x="544" y="1072"/>
                  <a:pt x="544" y="1072"/>
                  <a:pt x="544" y="1072"/>
                </a:cubicBezTo>
                <a:cubicBezTo>
                  <a:pt x="569" y="1072"/>
                  <a:pt x="585" y="1046"/>
                  <a:pt x="574" y="1023"/>
                </a:cubicBezTo>
                <a:cubicBezTo>
                  <a:pt x="557" y="990"/>
                  <a:pt x="546" y="955"/>
                  <a:pt x="546" y="929"/>
                </a:cubicBezTo>
                <a:cubicBezTo>
                  <a:pt x="546" y="865"/>
                  <a:pt x="596" y="831"/>
                  <a:pt x="658" y="831"/>
                </a:cubicBezTo>
                <a:cubicBezTo>
                  <a:pt x="720" y="831"/>
                  <a:pt x="770" y="865"/>
                  <a:pt x="770" y="929"/>
                </a:cubicBezTo>
                <a:cubicBezTo>
                  <a:pt x="770" y="955"/>
                  <a:pt x="759" y="990"/>
                  <a:pt x="743" y="1023"/>
                </a:cubicBezTo>
                <a:cubicBezTo>
                  <a:pt x="732" y="1046"/>
                  <a:pt x="748" y="1072"/>
                  <a:pt x="773" y="1072"/>
                </a:cubicBezTo>
                <a:cubicBezTo>
                  <a:pt x="1073" y="1072"/>
                  <a:pt x="1073" y="1072"/>
                  <a:pt x="1073" y="1072"/>
                </a:cubicBezTo>
                <a:cubicBezTo>
                  <a:pt x="1073" y="773"/>
                  <a:pt x="1073" y="773"/>
                  <a:pt x="1073" y="773"/>
                </a:cubicBezTo>
                <a:cubicBezTo>
                  <a:pt x="1073" y="748"/>
                  <a:pt x="1046" y="731"/>
                  <a:pt x="1024" y="743"/>
                </a:cubicBezTo>
                <a:cubicBezTo>
                  <a:pt x="991" y="759"/>
                  <a:pt x="955" y="769"/>
                  <a:pt x="929" y="769"/>
                </a:cubicBezTo>
                <a:cubicBezTo>
                  <a:pt x="866" y="769"/>
                  <a:pt x="831" y="719"/>
                  <a:pt x="831" y="657"/>
                </a:cubicBezTo>
                <a:cubicBezTo>
                  <a:pt x="831" y="595"/>
                  <a:pt x="866" y="545"/>
                  <a:pt x="929" y="545"/>
                </a:cubicBezTo>
                <a:close/>
              </a:path>
            </a:pathLst>
          </a:cu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 w="12700">
            <a:solidFill>
              <a:schemeClr val="bg1"/>
            </a:solidFill>
          </a:ln>
          <a:effectLst>
            <a:outerShdw blurRad="50800" dist="50800" dir="5400000" algn="ctr" rotWithShape="0">
              <a:srgbClr val="00206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lt1"/>
              </a:solidFill>
            </a:endParaRPr>
          </a:p>
        </p:txBody>
      </p:sp>
      <p:sp>
        <p:nvSpPr>
          <p:cNvPr id="42" name="Freeform 9"/>
          <p:cNvSpPr/>
          <p:nvPr/>
        </p:nvSpPr>
        <p:spPr bwMode="auto">
          <a:xfrm>
            <a:off x="5947410" y="2816015"/>
            <a:ext cx="1080000" cy="1080000"/>
          </a:xfrm>
          <a:custGeom>
            <a:avLst/>
            <a:gdLst>
              <a:gd name="T0" fmla="*/ 929 w 1072"/>
              <a:gd name="T1" fmla="*/ 528 h 1073"/>
              <a:gd name="T2" fmla="*/ 1023 w 1072"/>
              <a:gd name="T3" fmla="*/ 499 h 1073"/>
              <a:gd name="T4" fmla="*/ 1072 w 1072"/>
              <a:gd name="T5" fmla="*/ 530 h 1073"/>
              <a:gd name="T6" fmla="*/ 1072 w 1072"/>
              <a:gd name="T7" fmla="*/ 832 h 1073"/>
              <a:gd name="T8" fmla="*/ 773 w 1072"/>
              <a:gd name="T9" fmla="*/ 832 h 1073"/>
              <a:gd name="T10" fmla="*/ 742 w 1072"/>
              <a:gd name="T11" fmla="*/ 881 h 1073"/>
              <a:gd name="T12" fmla="*/ 769 w 1072"/>
              <a:gd name="T13" fmla="*/ 975 h 1073"/>
              <a:gd name="T14" fmla="*/ 657 w 1072"/>
              <a:gd name="T15" fmla="*/ 1073 h 1073"/>
              <a:gd name="T16" fmla="*/ 545 w 1072"/>
              <a:gd name="T17" fmla="*/ 975 h 1073"/>
              <a:gd name="T18" fmla="*/ 573 w 1072"/>
              <a:gd name="T19" fmla="*/ 881 h 1073"/>
              <a:gd name="T20" fmla="*/ 543 w 1072"/>
              <a:gd name="T21" fmla="*/ 832 h 1073"/>
              <a:gd name="T22" fmla="*/ 241 w 1072"/>
              <a:gd name="T23" fmla="*/ 832 h 1073"/>
              <a:gd name="T24" fmla="*/ 241 w 1072"/>
              <a:gd name="T25" fmla="*/ 832 h 1073"/>
              <a:gd name="T26" fmla="*/ 241 w 1072"/>
              <a:gd name="T27" fmla="*/ 832 h 1073"/>
              <a:gd name="T28" fmla="*/ 241 w 1072"/>
              <a:gd name="T29" fmla="*/ 530 h 1073"/>
              <a:gd name="T30" fmla="*/ 192 w 1072"/>
              <a:gd name="T31" fmla="*/ 499 h 1073"/>
              <a:gd name="T32" fmla="*/ 97 w 1072"/>
              <a:gd name="T33" fmla="*/ 528 h 1073"/>
              <a:gd name="T34" fmla="*/ 0 w 1072"/>
              <a:gd name="T35" fmla="*/ 416 h 1073"/>
              <a:gd name="T36" fmla="*/ 97 w 1072"/>
              <a:gd name="T37" fmla="*/ 303 h 1073"/>
              <a:gd name="T38" fmla="*/ 192 w 1072"/>
              <a:gd name="T39" fmla="*/ 330 h 1073"/>
              <a:gd name="T40" fmla="*/ 241 w 1072"/>
              <a:gd name="T41" fmla="*/ 300 h 1073"/>
              <a:gd name="T42" fmla="*/ 241 w 1072"/>
              <a:gd name="T43" fmla="*/ 0 h 1073"/>
              <a:gd name="T44" fmla="*/ 241 w 1072"/>
              <a:gd name="T45" fmla="*/ 58 h 1073"/>
              <a:gd name="T46" fmla="*/ 241 w 1072"/>
              <a:gd name="T47" fmla="*/ 0 h 1073"/>
              <a:gd name="T48" fmla="*/ 543 w 1072"/>
              <a:gd name="T49" fmla="*/ 0 h 1073"/>
              <a:gd name="T50" fmla="*/ 573 w 1072"/>
              <a:gd name="T51" fmla="*/ 50 h 1073"/>
              <a:gd name="T52" fmla="*/ 545 w 1072"/>
              <a:gd name="T53" fmla="*/ 144 h 1073"/>
              <a:gd name="T54" fmla="*/ 657 w 1072"/>
              <a:gd name="T55" fmla="*/ 242 h 1073"/>
              <a:gd name="T56" fmla="*/ 769 w 1072"/>
              <a:gd name="T57" fmla="*/ 144 h 1073"/>
              <a:gd name="T58" fmla="*/ 742 w 1072"/>
              <a:gd name="T59" fmla="*/ 50 h 1073"/>
              <a:gd name="T60" fmla="*/ 773 w 1072"/>
              <a:gd name="T61" fmla="*/ 0 h 1073"/>
              <a:gd name="T62" fmla="*/ 1072 w 1072"/>
              <a:gd name="T63" fmla="*/ 0 h 1073"/>
              <a:gd name="T64" fmla="*/ 1072 w 1072"/>
              <a:gd name="T65" fmla="*/ 300 h 1073"/>
              <a:gd name="T66" fmla="*/ 1023 w 1072"/>
              <a:gd name="T67" fmla="*/ 330 h 1073"/>
              <a:gd name="T68" fmla="*/ 929 w 1072"/>
              <a:gd name="T69" fmla="*/ 303 h 1073"/>
              <a:gd name="T70" fmla="*/ 831 w 1072"/>
              <a:gd name="T71" fmla="*/ 416 h 1073"/>
              <a:gd name="T72" fmla="*/ 929 w 1072"/>
              <a:gd name="T73" fmla="*/ 528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2" h="1073">
                <a:moveTo>
                  <a:pt x="929" y="528"/>
                </a:moveTo>
                <a:cubicBezTo>
                  <a:pt x="955" y="528"/>
                  <a:pt x="990" y="516"/>
                  <a:pt x="1023" y="499"/>
                </a:cubicBezTo>
                <a:cubicBezTo>
                  <a:pt x="1046" y="488"/>
                  <a:pt x="1072" y="505"/>
                  <a:pt x="1072" y="530"/>
                </a:cubicBezTo>
                <a:cubicBezTo>
                  <a:pt x="1072" y="832"/>
                  <a:pt x="1072" y="832"/>
                  <a:pt x="1072" y="832"/>
                </a:cubicBezTo>
                <a:cubicBezTo>
                  <a:pt x="773" y="832"/>
                  <a:pt x="773" y="832"/>
                  <a:pt x="773" y="832"/>
                </a:cubicBezTo>
                <a:cubicBezTo>
                  <a:pt x="747" y="832"/>
                  <a:pt x="731" y="858"/>
                  <a:pt x="742" y="881"/>
                </a:cubicBezTo>
                <a:cubicBezTo>
                  <a:pt x="759" y="914"/>
                  <a:pt x="769" y="949"/>
                  <a:pt x="769" y="975"/>
                </a:cubicBezTo>
                <a:cubicBezTo>
                  <a:pt x="769" y="1039"/>
                  <a:pt x="719" y="1073"/>
                  <a:pt x="657" y="1073"/>
                </a:cubicBezTo>
                <a:cubicBezTo>
                  <a:pt x="595" y="1073"/>
                  <a:pt x="545" y="1039"/>
                  <a:pt x="545" y="975"/>
                </a:cubicBezTo>
                <a:cubicBezTo>
                  <a:pt x="545" y="949"/>
                  <a:pt x="557" y="914"/>
                  <a:pt x="573" y="881"/>
                </a:cubicBezTo>
                <a:cubicBezTo>
                  <a:pt x="585" y="858"/>
                  <a:pt x="568" y="832"/>
                  <a:pt x="543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832"/>
                  <a:pt x="241" y="832"/>
                  <a:pt x="241" y="832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1" y="505"/>
                  <a:pt x="215" y="488"/>
                  <a:pt x="192" y="499"/>
                </a:cubicBezTo>
                <a:cubicBezTo>
                  <a:pt x="159" y="516"/>
                  <a:pt x="123" y="528"/>
                  <a:pt x="97" y="528"/>
                </a:cubicBezTo>
                <a:cubicBezTo>
                  <a:pt x="34" y="528"/>
                  <a:pt x="0" y="478"/>
                  <a:pt x="0" y="416"/>
                </a:cubicBezTo>
                <a:cubicBezTo>
                  <a:pt x="0" y="354"/>
                  <a:pt x="34" y="303"/>
                  <a:pt x="97" y="303"/>
                </a:cubicBezTo>
                <a:cubicBezTo>
                  <a:pt x="123" y="303"/>
                  <a:pt x="159" y="314"/>
                  <a:pt x="192" y="330"/>
                </a:cubicBezTo>
                <a:cubicBezTo>
                  <a:pt x="215" y="341"/>
                  <a:pt x="241" y="325"/>
                  <a:pt x="241" y="30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58"/>
                  <a:pt x="241" y="58"/>
                  <a:pt x="241" y="58"/>
                </a:cubicBezTo>
                <a:cubicBezTo>
                  <a:pt x="241" y="0"/>
                  <a:pt x="241" y="0"/>
                  <a:pt x="241" y="0"/>
                </a:cubicBezTo>
                <a:cubicBezTo>
                  <a:pt x="543" y="0"/>
                  <a:pt x="543" y="0"/>
                  <a:pt x="543" y="0"/>
                </a:cubicBezTo>
                <a:cubicBezTo>
                  <a:pt x="568" y="0"/>
                  <a:pt x="585" y="27"/>
                  <a:pt x="573" y="50"/>
                </a:cubicBezTo>
                <a:cubicBezTo>
                  <a:pt x="557" y="83"/>
                  <a:pt x="545" y="118"/>
                  <a:pt x="545" y="144"/>
                </a:cubicBezTo>
                <a:cubicBezTo>
                  <a:pt x="545" y="208"/>
                  <a:pt x="595" y="242"/>
                  <a:pt x="657" y="242"/>
                </a:cubicBezTo>
                <a:cubicBezTo>
                  <a:pt x="719" y="242"/>
                  <a:pt x="769" y="208"/>
                  <a:pt x="769" y="144"/>
                </a:cubicBezTo>
                <a:cubicBezTo>
                  <a:pt x="769" y="118"/>
                  <a:pt x="759" y="83"/>
                  <a:pt x="742" y="50"/>
                </a:cubicBezTo>
                <a:cubicBezTo>
                  <a:pt x="731" y="27"/>
                  <a:pt x="747" y="0"/>
                  <a:pt x="773" y="0"/>
                </a:cubicBezTo>
                <a:cubicBezTo>
                  <a:pt x="1072" y="0"/>
                  <a:pt x="1072" y="0"/>
                  <a:pt x="1072" y="0"/>
                </a:cubicBezTo>
                <a:cubicBezTo>
                  <a:pt x="1072" y="300"/>
                  <a:pt x="1072" y="300"/>
                  <a:pt x="1072" y="300"/>
                </a:cubicBezTo>
                <a:cubicBezTo>
                  <a:pt x="1072" y="325"/>
                  <a:pt x="1046" y="341"/>
                  <a:pt x="1023" y="330"/>
                </a:cubicBezTo>
                <a:cubicBezTo>
                  <a:pt x="990" y="314"/>
                  <a:pt x="955" y="303"/>
                  <a:pt x="929" y="303"/>
                </a:cubicBezTo>
                <a:cubicBezTo>
                  <a:pt x="865" y="303"/>
                  <a:pt x="831" y="354"/>
                  <a:pt x="831" y="416"/>
                </a:cubicBezTo>
                <a:cubicBezTo>
                  <a:pt x="831" y="478"/>
                  <a:pt x="865" y="528"/>
                  <a:pt x="929" y="5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lt1"/>
              </a:solidFill>
            </a:endParaRPr>
          </a:p>
        </p:txBody>
      </p:sp>
      <p:sp>
        <p:nvSpPr>
          <p:cNvPr id="43" name="Freeform 11"/>
          <p:cNvSpPr/>
          <p:nvPr/>
        </p:nvSpPr>
        <p:spPr bwMode="auto">
          <a:xfrm>
            <a:off x="5347970" y="3413599"/>
            <a:ext cx="1080000" cy="1080000"/>
          </a:xfrm>
          <a:custGeom>
            <a:avLst/>
            <a:gdLst>
              <a:gd name="T0" fmla="*/ 143 w 1072"/>
              <a:gd name="T1" fmla="*/ 546 h 1073"/>
              <a:gd name="T2" fmla="*/ 49 w 1072"/>
              <a:gd name="T3" fmla="*/ 574 h 1073"/>
              <a:gd name="T4" fmla="*/ 0 w 1072"/>
              <a:gd name="T5" fmla="*/ 544 h 1073"/>
              <a:gd name="T6" fmla="*/ 0 w 1072"/>
              <a:gd name="T7" fmla="*/ 242 h 1073"/>
              <a:gd name="T8" fmla="*/ 299 w 1072"/>
              <a:gd name="T9" fmla="*/ 242 h 1073"/>
              <a:gd name="T10" fmla="*/ 330 w 1072"/>
              <a:gd name="T11" fmla="*/ 193 h 1073"/>
              <a:gd name="T12" fmla="*/ 303 w 1072"/>
              <a:gd name="T13" fmla="*/ 98 h 1073"/>
              <a:gd name="T14" fmla="*/ 415 w 1072"/>
              <a:gd name="T15" fmla="*/ 0 h 1073"/>
              <a:gd name="T16" fmla="*/ 527 w 1072"/>
              <a:gd name="T17" fmla="*/ 98 h 1073"/>
              <a:gd name="T18" fmla="*/ 499 w 1072"/>
              <a:gd name="T19" fmla="*/ 193 h 1073"/>
              <a:gd name="T20" fmla="*/ 529 w 1072"/>
              <a:gd name="T21" fmla="*/ 242 h 1073"/>
              <a:gd name="T22" fmla="*/ 831 w 1072"/>
              <a:gd name="T23" fmla="*/ 242 h 1073"/>
              <a:gd name="T24" fmla="*/ 831 w 1072"/>
              <a:gd name="T25" fmla="*/ 242 h 1073"/>
              <a:gd name="T26" fmla="*/ 831 w 1072"/>
              <a:gd name="T27" fmla="*/ 242 h 1073"/>
              <a:gd name="T28" fmla="*/ 831 w 1072"/>
              <a:gd name="T29" fmla="*/ 544 h 1073"/>
              <a:gd name="T30" fmla="*/ 880 w 1072"/>
              <a:gd name="T31" fmla="*/ 574 h 1073"/>
              <a:gd name="T32" fmla="*/ 975 w 1072"/>
              <a:gd name="T33" fmla="*/ 546 h 1073"/>
              <a:gd name="T34" fmla="*/ 1072 w 1072"/>
              <a:gd name="T35" fmla="*/ 658 h 1073"/>
              <a:gd name="T36" fmla="*/ 975 w 1072"/>
              <a:gd name="T37" fmla="*/ 770 h 1073"/>
              <a:gd name="T38" fmla="*/ 880 w 1072"/>
              <a:gd name="T39" fmla="*/ 743 h 1073"/>
              <a:gd name="T40" fmla="*/ 831 w 1072"/>
              <a:gd name="T41" fmla="*/ 773 h 1073"/>
              <a:gd name="T42" fmla="*/ 831 w 1072"/>
              <a:gd name="T43" fmla="*/ 1073 h 1073"/>
              <a:gd name="T44" fmla="*/ 831 w 1072"/>
              <a:gd name="T45" fmla="*/ 1015 h 1073"/>
              <a:gd name="T46" fmla="*/ 831 w 1072"/>
              <a:gd name="T47" fmla="*/ 1073 h 1073"/>
              <a:gd name="T48" fmla="*/ 529 w 1072"/>
              <a:gd name="T49" fmla="*/ 1073 h 1073"/>
              <a:gd name="T50" fmla="*/ 499 w 1072"/>
              <a:gd name="T51" fmla="*/ 1024 h 1073"/>
              <a:gd name="T52" fmla="*/ 527 w 1072"/>
              <a:gd name="T53" fmla="*/ 929 h 1073"/>
              <a:gd name="T54" fmla="*/ 415 w 1072"/>
              <a:gd name="T55" fmla="*/ 831 h 1073"/>
              <a:gd name="T56" fmla="*/ 303 w 1072"/>
              <a:gd name="T57" fmla="*/ 929 h 1073"/>
              <a:gd name="T58" fmla="*/ 330 w 1072"/>
              <a:gd name="T59" fmla="*/ 1024 h 1073"/>
              <a:gd name="T60" fmla="*/ 299 w 1072"/>
              <a:gd name="T61" fmla="*/ 1073 h 1073"/>
              <a:gd name="T62" fmla="*/ 0 w 1072"/>
              <a:gd name="T63" fmla="*/ 1073 h 1073"/>
              <a:gd name="T64" fmla="*/ 0 w 1072"/>
              <a:gd name="T65" fmla="*/ 773 h 1073"/>
              <a:gd name="T66" fmla="*/ 49 w 1072"/>
              <a:gd name="T67" fmla="*/ 743 h 1073"/>
              <a:gd name="T68" fmla="*/ 143 w 1072"/>
              <a:gd name="T69" fmla="*/ 770 h 1073"/>
              <a:gd name="T70" fmla="*/ 241 w 1072"/>
              <a:gd name="T71" fmla="*/ 658 h 1073"/>
              <a:gd name="T72" fmla="*/ 143 w 1072"/>
              <a:gd name="T73" fmla="*/ 546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2" h="1073">
                <a:moveTo>
                  <a:pt x="143" y="546"/>
                </a:moveTo>
                <a:cubicBezTo>
                  <a:pt x="117" y="546"/>
                  <a:pt x="82" y="557"/>
                  <a:pt x="49" y="574"/>
                </a:cubicBezTo>
                <a:cubicBezTo>
                  <a:pt x="26" y="586"/>
                  <a:pt x="0" y="569"/>
                  <a:pt x="0" y="544"/>
                </a:cubicBezTo>
                <a:cubicBezTo>
                  <a:pt x="0" y="242"/>
                  <a:pt x="0" y="242"/>
                  <a:pt x="0" y="242"/>
                </a:cubicBezTo>
                <a:cubicBezTo>
                  <a:pt x="299" y="242"/>
                  <a:pt x="299" y="242"/>
                  <a:pt x="299" y="242"/>
                </a:cubicBezTo>
                <a:cubicBezTo>
                  <a:pt x="324" y="242"/>
                  <a:pt x="341" y="215"/>
                  <a:pt x="330" y="193"/>
                </a:cubicBezTo>
                <a:cubicBezTo>
                  <a:pt x="313" y="160"/>
                  <a:pt x="303" y="124"/>
                  <a:pt x="303" y="98"/>
                </a:cubicBezTo>
                <a:cubicBezTo>
                  <a:pt x="303" y="34"/>
                  <a:pt x="353" y="0"/>
                  <a:pt x="415" y="0"/>
                </a:cubicBezTo>
                <a:cubicBezTo>
                  <a:pt x="477" y="0"/>
                  <a:pt x="527" y="34"/>
                  <a:pt x="527" y="98"/>
                </a:cubicBezTo>
                <a:cubicBezTo>
                  <a:pt x="527" y="124"/>
                  <a:pt x="515" y="160"/>
                  <a:pt x="499" y="193"/>
                </a:cubicBezTo>
                <a:cubicBezTo>
                  <a:pt x="487" y="215"/>
                  <a:pt x="504" y="242"/>
                  <a:pt x="529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242"/>
                  <a:pt x="831" y="242"/>
                  <a:pt x="831" y="242"/>
                </a:cubicBezTo>
                <a:cubicBezTo>
                  <a:pt x="831" y="544"/>
                  <a:pt x="831" y="544"/>
                  <a:pt x="831" y="544"/>
                </a:cubicBezTo>
                <a:cubicBezTo>
                  <a:pt x="831" y="569"/>
                  <a:pt x="857" y="586"/>
                  <a:pt x="880" y="574"/>
                </a:cubicBezTo>
                <a:cubicBezTo>
                  <a:pt x="913" y="557"/>
                  <a:pt x="949" y="546"/>
                  <a:pt x="975" y="546"/>
                </a:cubicBezTo>
                <a:cubicBezTo>
                  <a:pt x="1038" y="546"/>
                  <a:pt x="1072" y="596"/>
                  <a:pt x="1072" y="658"/>
                </a:cubicBezTo>
                <a:cubicBezTo>
                  <a:pt x="1072" y="720"/>
                  <a:pt x="1038" y="770"/>
                  <a:pt x="975" y="770"/>
                </a:cubicBezTo>
                <a:cubicBezTo>
                  <a:pt x="949" y="770"/>
                  <a:pt x="913" y="759"/>
                  <a:pt x="880" y="743"/>
                </a:cubicBezTo>
                <a:cubicBezTo>
                  <a:pt x="857" y="732"/>
                  <a:pt x="831" y="748"/>
                  <a:pt x="831" y="7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15"/>
                  <a:pt x="831" y="1015"/>
                  <a:pt x="831" y="1015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529" y="1073"/>
                  <a:pt x="529" y="1073"/>
                  <a:pt x="529" y="1073"/>
                </a:cubicBezTo>
                <a:cubicBezTo>
                  <a:pt x="504" y="1073"/>
                  <a:pt x="487" y="1046"/>
                  <a:pt x="499" y="1024"/>
                </a:cubicBezTo>
                <a:cubicBezTo>
                  <a:pt x="515" y="991"/>
                  <a:pt x="527" y="955"/>
                  <a:pt x="527" y="929"/>
                </a:cubicBezTo>
                <a:cubicBezTo>
                  <a:pt x="527" y="866"/>
                  <a:pt x="477" y="831"/>
                  <a:pt x="415" y="831"/>
                </a:cubicBezTo>
                <a:cubicBezTo>
                  <a:pt x="353" y="831"/>
                  <a:pt x="303" y="866"/>
                  <a:pt x="303" y="929"/>
                </a:cubicBezTo>
                <a:cubicBezTo>
                  <a:pt x="303" y="955"/>
                  <a:pt x="313" y="991"/>
                  <a:pt x="330" y="1024"/>
                </a:cubicBezTo>
                <a:cubicBezTo>
                  <a:pt x="341" y="1047"/>
                  <a:pt x="324" y="1073"/>
                  <a:pt x="299" y="1073"/>
                </a:cubicBezTo>
                <a:cubicBezTo>
                  <a:pt x="0" y="1073"/>
                  <a:pt x="0" y="1073"/>
                  <a:pt x="0" y="1073"/>
                </a:cubicBezTo>
                <a:cubicBezTo>
                  <a:pt x="0" y="773"/>
                  <a:pt x="0" y="773"/>
                  <a:pt x="0" y="773"/>
                </a:cubicBezTo>
                <a:cubicBezTo>
                  <a:pt x="0" y="748"/>
                  <a:pt x="26" y="732"/>
                  <a:pt x="49" y="743"/>
                </a:cubicBezTo>
                <a:cubicBezTo>
                  <a:pt x="82" y="759"/>
                  <a:pt x="117" y="770"/>
                  <a:pt x="143" y="770"/>
                </a:cubicBezTo>
                <a:cubicBezTo>
                  <a:pt x="207" y="770"/>
                  <a:pt x="241" y="720"/>
                  <a:pt x="241" y="658"/>
                </a:cubicBezTo>
                <a:cubicBezTo>
                  <a:pt x="241" y="596"/>
                  <a:pt x="207" y="546"/>
                  <a:pt x="143" y="5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lt1"/>
              </a:solidFill>
            </a:endParaRPr>
          </a:p>
        </p:txBody>
      </p:sp>
      <p:sp>
        <p:nvSpPr>
          <p:cNvPr id="44" name="矩形 4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6191885" y="4732655"/>
            <a:ext cx="251269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论文发表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r"/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在投核心期刊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篇（学生一作）</a:t>
            </a:r>
          </a:p>
          <a:p>
            <a:pPr algn="r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录用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EI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会议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篇（二作）</a:t>
            </a: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6449060" y="5483860"/>
            <a:ext cx="1802130" cy="2540"/>
          </a:xfrm>
          <a:prstGeom prst="line">
            <a:avLst/>
          </a:prstGeom>
          <a:ln w="19050">
            <a:solidFill>
              <a:srgbClr val="448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3928745" y="4732655"/>
            <a:ext cx="2291080" cy="798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申请专利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400" b="1" dirty="0">
                <a:solidFill>
                  <a:srgbClr val="DA1F28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 </a:t>
            </a:r>
            <a:endParaRPr lang="en-US" altLang="zh-CN" sz="1400" b="1" dirty="0">
              <a:solidFill>
                <a:srgbClr val="DA1F28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l"/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受理发明专利</a:t>
            </a: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</a:t>
            </a:r>
          </a:p>
          <a:p>
            <a:pPr lvl="0" algn="l">
              <a:defRPr/>
            </a:pPr>
            <a:r>
              <a:rPr lang="zh-CN" altLang="en-US" sz="1400" kern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授权实用新型专利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</a:t>
            </a:r>
          </a:p>
        </p:txBody>
      </p:sp>
      <p:sp>
        <p:nvSpPr>
          <p:cNvPr id="46" name="矩形 4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4007485" y="1578610"/>
            <a:ext cx="160210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l"/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获奖累计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16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</a:t>
            </a:r>
          </a:p>
          <a:p>
            <a:pPr indent="0" algn="l"/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国际级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l"/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国家级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</a:t>
            </a:r>
          </a:p>
          <a:p>
            <a:pPr indent="0"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省、校级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</a:t>
            </a:r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4007485" y="2644140"/>
            <a:ext cx="1193800" cy="10795"/>
          </a:xfrm>
          <a:prstGeom prst="line">
            <a:avLst/>
          </a:prstGeom>
          <a:ln w="19050">
            <a:solidFill>
              <a:srgbClr val="448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5807710" y="1331595"/>
            <a:ext cx="2397125" cy="87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课题研究</a:t>
            </a:r>
            <a:endParaRPr lang="zh-CN" sz="1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1000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主持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大创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</a:t>
            </a:r>
          </a:p>
          <a:p>
            <a:pPr algn="r"/>
            <a:r>
              <a:rPr lang="zh-CN" altLang="en-US" sz="1400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参与科研立项</a:t>
            </a:r>
            <a:r>
              <a:rPr lang="en-US" altLang="zh-CN" sz="1600" b="1" kern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 kern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</a:t>
            </a:r>
          </a:p>
        </p:txBody>
      </p:sp>
      <p:grpSp>
        <p:nvGrpSpPr>
          <p:cNvPr id="59" name="Group 35"/>
          <p:cNvGrpSpPr/>
          <p:nvPr/>
        </p:nvGrpSpPr>
        <p:grpSpPr>
          <a:xfrm>
            <a:off x="5607069" y="3106152"/>
            <a:ext cx="288000" cy="216000"/>
            <a:chOff x="4605338" y="3814763"/>
            <a:chExt cx="420688" cy="354013"/>
          </a:xfrm>
          <a:solidFill>
            <a:schemeClr val="bg1"/>
          </a:solidFill>
        </p:grpSpPr>
        <p:sp>
          <p:nvSpPr>
            <p:cNvPr id="67" name="Freeform 32"/>
            <p:cNvSpPr>
              <a:spLocks noEditPoints="1"/>
            </p:cNvSpPr>
            <p:nvPr/>
          </p:nvSpPr>
          <p:spPr bwMode="auto">
            <a:xfrm>
              <a:off x="4605338" y="3814763"/>
              <a:ext cx="420688" cy="354013"/>
            </a:xfrm>
            <a:custGeom>
              <a:avLst/>
              <a:gdLst>
                <a:gd name="T0" fmla="*/ 507 w 548"/>
                <a:gd name="T1" fmla="*/ 0 h 462"/>
                <a:gd name="T2" fmla="*/ 41 w 548"/>
                <a:gd name="T3" fmla="*/ 0 h 462"/>
                <a:gd name="T4" fmla="*/ 0 w 548"/>
                <a:gd name="T5" fmla="*/ 41 h 462"/>
                <a:gd name="T6" fmla="*/ 0 w 548"/>
                <a:gd name="T7" fmla="*/ 369 h 462"/>
                <a:gd name="T8" fmla="*/ 41 w 548"/>
                <a:gd name="T9" fmla="*/ 409 h 462"/>
                <a:gd name="T10" fmla="*/ 226 w 548"/>
                <a:gd name="T11" fmla="*/ 409 h 462"/>
                <a:gd name="T12" fmla="*/ 226 w 548"/>
                <a:gd name="T13" fmla="*/ 416 h 462"/>
                <a:gd name="T14" fmla="*/ 223 w 548"/>
                <a:gd name="T15" fmla="*/ 428 h 462"/>
                <a:gd name="T16" fmla="*/ 177 w 548"/>
                <a:gd name="T17" fmla="*/ 445 h 462"/>
                <a:gd name="T18" fmla="*/ 160 w 548"/>
                <a:gd name="T19" fmla="*/ 449 h 462"/>
                <a:gd name="T20" fmla="*/ 151 w 548"/>
                <a:gd name="T21" fmla="*/ 449 h 462"/>
                <a:gd name="T22" fmla="*/ 142 w 548"/>
                <a:gd name="T23" fmla="*/ 455 h 462"/>
                <a:gd name="T24" fmla="*/ 142 w 548"/>
                <a:gd name="T25" fmla="*/ 455 h 462"/>
                <a:gd name="T26" fmla="*/ 151 w 548"/>
                <a:gd name="T27" fmla="*/ 462 h 462"/>
                <a:gd name="T28" fmla="*/ 397 w 548"/>
                <a:gd name="T29" fmla="*/ 462 h 462"/>
                <a:gd name="T30" fmla="*/ 406 w 548"/>
                <a:gd name="T31" fmla="*/ 455 h 462"/>
                <a:gd name="T32" fmla="*/ 406 w 548"/>
                <a:gd name="T33" fmla="*/ 455 h 462"/>
                <a:gd name="T34" fmla="*/ 402 w 548"/>
                <a:gd name="T35" fmla="*/ 449 h 462"/>
                <a:gd name="T36" fmla="*/ 389 w 548"/>
                <a:gd name="T37" fmla="*/ 448 h 462"/>
                <a:gd name="T38" fmla="*/ 329 w 548"/>
                <a:gd name="T39" fmla="*/ 426 h 462"/>
                <a:gd name="T40" fmla="*/ 322 w 548"/>
                <a:gd name="T41" fmla="*/ 416 h 462"/>
                <a:gd name="T42" fmla="*/ 322 w 548"/>
                <a:gd name="T43" fmla="*/ 409 h 462"/>
                <a:gd name="T44" fmla="*/ 507 w 548"/>
                <a:gd name="T45" fmla="*/ 409 h 462"/>
                <a:gd name="T46" fmla="*/ 548 w 548"/>
                <a:gd name="T47" fmla="*/ 369 h 462"/>
                <a:gd name="T48" fmla="*/ 548 w 548"/>
                <a:gd name="T49" fmla="*/ 41 h 462"/>
                <a:gd name="T50" fmla="*/ 507 w 548"/>
                <a:gd name="T51" fmla="*/ 0 h 462"/>
                <a:gd name="T52" fmla="*/ 510 w 548"/>
                <a:gd name="T53" fmla="*/ 330 h 462"/>
                <a:gd name="T54" fmla="*/ 497 w 548"/>
                <a:gd name="T55" fmla="*/ 344 h 462"/>
                <a:gd name="T56" fmla="*/ 51 w 548"/>
                <a:gd name="T57" fmla="*/ 344 h 462"/>
                <a:gd name="T58" fmla="*/ 38 w 548"/>
                <a:gd name="T59" fmla="*/ 330 h 462"/>
                <a:gd name="T60" fmla="*/ 38 w 548"/>
                <a:gd name="T61" fmla="*/ 50 h 462"/>
                <a:gd name="T62" fmla="*/ 51 w 548"/>
                <a:gd name="T63" fmla="*/ 36 h 462"/>
                <a:gd name="T64" fmla="*/ 497 w 548"/>
                <a:gd name="T65" fmla="*/ 36 h 462"/>
                <a:gd name="T66" fmla="*/ 510 w 548"/>
                <a:gd name="T67" fmla="*/ 50 h 462"/>
                <a:gd name="T68" fmla="*/ 510 w 548"/>
                <a:gd name="T69" fmla="*/ 33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8" h="462">
                  <a:moveTo>
                    <a:pt x="507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1"/>
                    <a:pt x="18" y="409"/>
                    <a:pt x="41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6" y="419"/>
                    <a:pt x="225" y="425"/>
                    <a:pt x="223" y="428"/>
                  </a:cubicBezTo>
                  <a:cubicBezTo>
                    <a:pt x="177" y="445"/>
                    <a:pt x="177" y="445"/>
                    <a:pt x="177" y="445"/>
                  </a:cubicBezTo>
                  <a:cubicBezTo>
                    <a:pt x="173" y="447"/>
                    <a:pt x="165" y="449"/>
                    <a:pt x="160" y="449"/>
                  </a:cubicBezTo>
                  <a:cubicBezTo>
                    <a:pt x="151" y="449"/>
                    <a:pt x="151" y="449"/>
                    <a:pt x="151" y="449"/>
                  </a:cubicBezTo>
                  <a:cubicBezTo>
                    <a:pt x="146" y="449"/>
                    <a:pt x="142" y="452"/>
                    <a:pt x="142" y="455"/>
                  </a:cubicBezTo>
                  <a:cubicBezTo>
                    <a:pt x="142" y="455"/>
                    <a:pt x="142" y="455"/>
                    <a:pt x="142" y="455"/>
                  </a:cubicBezTo>
                  <a:cubicBezTo>
                    <a:pt x="142" y="459"/>
                    <a:pt x="146" y="462"/>
                    <a:pt x="151" y="462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402" y="462"/>
                    <a:pt x="406" y="459"/>
                    <a:pt x="406" y="455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06" y="452"/>
                    <a:pt x="404" y="449"/>
                    <a:pt x="402" y="449"/>
                  </a:cubicBezTo>
                  <a:cubicBezTo>
                    <a:pt x="399" y="449"/>
                    <a:pt x="393" y="448"/>
                    <a:pt x="389" y="448"/>
                  </a:cubicBezTo>
                  <a:cubicBezTo>
                    <a:pt x="329" y="426"/>
                    <a:pt x="329" y="426"/>
                    <a:pt x="329" y="426"/>
                  </a:cubicBezTo>
                  <a:cubicBezTo>
                    <a:pt x="325" y="424"/>
                    <a:pt x="322" y="419"/>
                    <a:pt x="322" y="416"/>
                  </a:cubicBezTo>
                  <a:cubicBezTo>
                    <a:pt x="322" y="409"/>
                    <a:pt x="322" y="409"/>
                    <a:pt x="322" y="409"/>
                  </a:cubicBezTo>
                  <a:cubicBezTo>
                    <a:pt x="507" y="409"/>
                    <a:pt x="507" y="409"/>
                    <a:pt x="507" y="409"/>
                  </a:cubicBezTo>
                  <a:cubicBezTo>
                    <a:pt x="530" y="409"/>
                    <a:pt x="548" y="391"/>
                    <a:pt x="548" y="369"/>
                  </a:cubicBezTo>
                  <a:cubicBezTo>
                    <a:pt x="548" y="41"/>
                    <a:pt x="548" y="41"/>
                    <a:pt x="548" y="41"/>
                  </a:cubicBezTo>
                  <a:cubicBezTo>
                    <a:pt x="548" y="18"/>
                    <a:pt x="530" y="0"/>
                    <a:pt x="507" y="0"/>
                  </a:cubicBezTo>
                  <a:close/>
                  <a:moveTo>
                    <a:pt x="510" y="330"/>
                  </a:moveTo>
                  <a:cubicBezTo>
                    <a:pt x="510" y="337"/>
                    <a:pt x="504" y="343"/>
                    <a:pt x="497" y="344"/>
                  </a:cubicBezTo>
                  <a:cubicBezTo>
                    <a:pt x="51" y="344"/>
                    <a:pt x="51" y="344"/>
                    <a:pt x="51" y="344"/>
                  </a:cubicBezTo>
                  <a:cubicBezTo>
                    <a:pt x="44" y="343"/>
                    <a:pt x="38" y="337"/>
                    <a:pt x="38" y="33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2"/>
                    <a:pt x="44" y="36"/>
                    <a:pt x="51" y="36"/>
                  </a:cubicBezTo>
                  <a:cubicBezTo>
                    <a:pt x="497" y="36"/>
                    <a:pt x="497" y="36"/>
                    <a:pt x="497" y="36"/>
                  </a:cubicBezTo>
                  <a:cubicBezTo>
                    <a:pt x="504" y="36"/>
                    <a:pt x="510" y="42"/>
                    <a:pt x="510" y="50"/>
                  </a:cubicBezTo>
                  <a:lnTo>
                    <a:pt x="510" y="3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8" name="Oval 33"/>
            <p:cNvSpPr>
              <a:spLocks noChangeArrowheads="1"/>
            </p:cNvSpPr>
            <p:nvPr/>
          </p:nvSpPr>
          <p:spPr bwMode="auto">
            <a:xfrm>
              <a:off x="4932363" y="4103688"/>
              <a:ext cx="6350" cy="4763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9" name="Freeform 34"/>
            <p:cNvSpPr/>
            <p:nvPr/>
          </p:nvSpPr>
          <p:spPr bwMode="auto">
            <a:xfrm>
              <a:off x="4943475" y="4100513"/>
              <a:ext cx="47625" cy="9525"/>
            </a:xfrm>
            <a:custGeom>
              <a:avLst/>
              <a:gdLst>
                <a:gd name="T0" fmla="*/ 63 w 63"/>
                <a:gd name="T1" fmla="*/ 6 h 13"/>
                <a:gd name="T2" fmla="*/ 57 w 63"/>
                <a:gd name="T3" fmla="*/ 13 h 13"/>
                <a:gd name="T4" fmla="*/ 6 w 63"/>
                <a:gd name="T5" fmla="*/ 13 h 13"/>
                <a:gd name="T6" fmla="*/ 0 w 63"/>
                <a:gd name="T7" fmla="*/ 6 h 13"/>
                <a:gd name="T8" fmla="*/ 0 w 63"/>
                <a:gd name="T9" fmla="*/ 6 h 13"/>
                <a:gd name="T10" fmla="*/ 6 w 63"/>
                <a:gd name="T11" fmla="*/ 0 h 13"/>
                <a:gd name="T12" fmla="*/ 57 w 63"/>
                <a:gd name="T13" fmla="*/ 0 h 13"/>
                <a:gd name="T14" fmla="*/ 63 w 63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3">
                  <a:moveTo>
                    <a:pt x="63" y="6"/>
                  </a:moveTo>
                  <a:cubicBezTo>
                    <a:pt x="63" y="10"/>
                    <a:pt x="60" y="13"/>
                    <a:pt x="5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922838" y="3875088"/>
              <a:ext cx="34925" cy="166688"/>
            </a:xfrm>
            <a:custGeom>
              <a:avLst/>
              <a:gdLst>
                <a:gd name="T0" fmla="*/ 45 w 45"/>
                <a:gd name="T1" fmla="*/ 193 h 216"/>
                <a:gd name="T2" fmla="*/ 22 w 45"/>
                <a:gd name="T3" fmla="*/ 216 h 216"/>
                <a:gd name="T4" fmla="*/ 22 w 45"/>
                <a:gd name="T5" fmla="*/ 216 h 216"/>
                <a:gd name="T6" fmla="*/ 0 w 45"/>
                <a:gd name="T7" fmla="*/ 193 h 216"/>
                <a:gd name="T8" fmla="*/ 0 w 45"/>
                <a:gd name="T9" fmla="*/ 23 h 216"/>
                <a:gd name="T10" fmla="*/ 22 w 45"/>
                <a:gd name="T11" fmla="*/ 0 h 216"/>
                <a:gd name="T12" fmla="*/ 22 w 45"/>
                <a:gd name="T13" fmla="*/ 0 h 216"/>
                <a:gd name="T14" fmla="*/ 45 w 45"/>
                <a:gd name="T15" fmla="*/ 23 h 216"/>
                <a:gd name="T16" fmla="*/ 45 w 45"/>
                <a:gd name="T17" fmla="*/ 19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16">
                  <a:moveTo>
                    <a:pt x="45" y="193"/>
                  </a:moveTo>
                  <a:cubicBezTo>
                    <a:pt x="45" y="206"/>
                    <a:pt x="35" y="216"/>
                    <a:pt x="22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10" y="216"/>
                    <a:pt x="0" y="206"/>
                    <a:pt x="0" y="19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860925" y="3903663"/>
              <a:ext cx="34925" cy="138113"/>
            </a:xfrm>
            <a:custGeom>
              <a:avLst/>
              <a:gdLst>
                <a:gd name="T0" fmla="*/ 45 w 45"/>
                <a:gd name="T1" fmla="*/ 157 h 180"/>
                <a:gd name="T2" fmla="*/ 23 w 45"/>
                <a:gd name="T3" fmla="*/ 180 h 180"/>
                <a:gd name="T4" fmla="*/ 23 w 45"/>
                <a:gd name="T5" fmla="*/ 180 h 180"/>
                <a:gd name="T6" fmla="*/ 0 w 45"/>
                <a:gd name="T7" fmla="*/ 157 h 180"/>
                <a:gd name="T8" fmla="*/ 0 w 45"/>
                <a:gd name="T9" fmla="*/ 23 h 180"/>
                <a:gd name="T10" fmla="*/ 23 w 45"/>
                <a:gd name="T11" fmla="*/ 0 h 180"/>
                <a:gd name="T12" fmla="*/ 23 w 45"/>
                <a:gd name="T13" fmla="*/ 0 h 180"/>
                <a:gd name="T14" fmla="*/ 45 w 45"/>
                <a:gd name="T15" fmla="*/ 23 h 180"/>
                <a:gd name="T16" fmla="*/ 45 w 45"/>
                <a:gd name="T17" fmla="*/ 1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0">
                  <a:moveTo>
                    <a:pt x="45" y="157"/>
                  </a:moveTo>
                  <a:cubicBezTo>
                    <a:pt x="45" y="170"/>
                    <a:pt x="35" y="180"/>
                    <a:pt x="23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4799013" y="3930650"/>
              <a:ext cx="33338" cy="111125"/>
            </a:xfrm>
            <a:custGeom>
              <a:avLst/>
              <a:gdLst>
                <a:gd name="T0" fmla="*/ 44 w 44"/>
                <a:gd name="T1" fmla="*/ 121 h 144"/>
                <a:gd name="T2" fmla="*/ 22 w 44"/>
                <a:gd name="T3" fmla="*/ 144 h 144"/>
                <a:gd name="T4" fmla="*/ 22 w 44"/>
                <a:gd name="T5" fmla="*/ 144 h 144"/>
                <a:gd name="T6" fmla="*/ 0 w 44"/>
                <a:gd name="T7" fmla="*/ 121 h 144"/>
                <a:gd name="T8" fmla="*/ 0 w 44"/>
                <a:gd name="T9" fmla="*/ 23 h 144"/>
                <a:gd name="T10" fmla="*/ 22 w 44"/>
                <a:gd name="T11" fmla="*/ 0 h 144"/>
                <a:gd name="T12" fmla="*/ 22 w 44"/>
                <a:gd name="T13" fmla="*/ 0 h 144"/>
                <a:gd name="T14" fmla="*/ 44 w 44"/>
                <a:gd name="T15" fmla="*/ 23 h 144"/>
                <a:gd name="T16" fmla="*/ 44 w 44"/>
                <a:gd name="T17" fmla="*/ 12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44">
                  <a:moveTo>
                    <a:pt x="44" y="121"/>
                  </a:moveTo>
                  <a:cubicBezTo>
                    <a:pt x="44" y="134"/>
                    <a:pt x="34" y="144"/>
                    <a:pt x="22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10" y="144"/>
                    <a:pt x="0" y="134"/>
                    <a:pt x="0" y="1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lnTo>
                    <a:pt x="44" y="1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3" name="Freeform 38"/>
            <p:cNvSpPr/>
            <p:nvPr/>
          </p:nvSpPr>
          <p:spPr bwMode="auto">
            <a:xfrm>
              <a:off x="4737100" y="3959225"/>
              <a:ext cx="34925" cy="82550"/>
            </a:xfrm>
            <a:custGeom>
              <a:avLst/>
              <a:gdLst>
                <a:gd name="T0" fmla="*/ 45 w 45"/>
                <a:gd name="T1" fmla="*/ 85 h 108"/>
                <a:gd name="T2" fmla="*/ 22 w 45"/>
                <a:gd name="T3" fmla="*/ 108 h 108"/>
                <a:gd name="T4" fmla="*/ 22 w 45"/>
                <a:gd name="T5" fmla="*/ 108 h 108"/>
                <a:gd name="T6" fmla="*/ 0 w 45"/>
                <a:gd name="T7" fmla="*/ 85 h 108"/>
                <a:gd name="T8" fmla="*/ 0 w 45"/>
                <a:gd name="T9" fmla="*/ 23 h 108"/>
                <a:gd name="T10" fmla="*/ 22 w 45"/>
                <a:gd name="T11" fmla="*/ 0 h 108"/>
                <a:gd name="T12" fmla="*/ 22 w 45"/>
                <a:gd name="T13" fmla="*/ 0 h 108"/>
                <a:gd name="T14" fmla="*/ 45 w 45"/>
                <a:gd name="T15" fmla="*/ 23 h 108"/>
                <a:gd name="T16" fmla="*/ 45 w 45"/>
                <a:gd name="T1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08">
                  <a:moveTo>
                    <a:pt x="45" y="85"/>
                  </a:moveTo>
                  <a:cubicBezTo>
                    <a:pt x="45" y="98"/>
                    <a:pt x="35" y="108"/>
                    <a:pt x="22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0" y="108"/>
                    <a:pt x="0" y="98"/>
                    <a:pt x="0" y="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5" name="Freeform 39"/>
            <p:cNvSpPr/>
            <p:nvPr/>
          </p:nvSpPr>
          <p:spPr bwMode="auto">
            <a:xfrm>
              <a:off x="4675188" y="3986213"/>
              <a:ext cx="33338" cy="55563"/>
            </a:xfrm>
            <a:custGeom>
              <a:avLst/>
              <a:gdLst>
                <a:gd name="T0" fmla="*/ 45 w 45"/>
                <a:gd name="T1" fmla="*/ 49 h 72"/>
                <a:gd name="T2" fmla="*/ 23 w 45"/>
                <a:gd name="T3" fmla="*/ 72 h 72"/>
                <a:gd name="T4" fmla="*/ 23 w 45"/>
                <a:gd name="T5" fmla="*/ 72 h 72"/>
                <a:gd name="T6" fmla="*/ 0 w 45"/>
                <a:gd name="T7" fmla="*/ 49 h 72"/>
                <a:gd name="T8" fmla="*/ 0 w 45"/>
                <a:gd name="T9" fmla="*/ 23 h 72"/>
                <a:gd name="T10" fmla="*/ 23 w 45"/>
                <a:gd name="T11" fmla="*/ 0 h 72"/>
                <a:gd name="T12" fmla="*/ 23 w 45"/>
                <a:gd name="T13" fmla="*/ 0 h 72"/>
                <a:gd name="T14" fmla="*/ 45 w 45"/>
                <a:gd name="T15" fmla="*/ 23 h 72"/>
                <a:gd name="T16" fmla="*/ 45 w 45"/>
                <a:gd name="T1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2">
                  <a:moveTo>
                    <a:pt x="45" y="49"/>
                  </a:moveTo>
                  <a:cubicBezTo>
                    <a:pt x="45" y="62"/>
                    <a:pt x="35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86" name="Group 213"/>
          <p:cNvGrpSpPr/>
          <p:nvPr/>
        </p:nvGrpSpPr>
        <p:grpSpPr>
          <a:xfrm>
            <a:off x="6461677" y="3999037"/>
            <a:ext cx="288000" cy="252000"/>
            <a:chOff x="2900363" y="5486400"/>
            <a:chExt cx="438150" cy="404813"/>
          </a:xfrm>
          <a:solidFill>
            <a:schemeClr val="bg1"/>
          </a:solidFill>
        </p:grpSpPr>
        <p:sp>
          <p:nvSpPr>
            <p:cNvPr id="87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8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89" name="Group 259"/>
          <p:cNvGrpSpPr/>
          <p:nvPr/>
        </p:nvGrpSpPr>
        <p:grpSpPr>
          <a:xfrm>
            <a:off x="6494463" y="3151691"/>
            <a:ext cx="216000" cy="216000"/>
            <a:chOff x="4638675" y="4654550"/>
            <a:chExt cx="388938" cy="446088"/>
          </a:xfrm>
          <a:solidFill>
            <a:srgbClr val="448359"/>
          </a:solidFill>
        </p:grpSpPr>
        <p:sp>
          <p:nvSpPr>
            <p:cNvPr id="90" name="Freeform 241"/>
            <p:cNvSpPr>
              <a:spLocks noEditPoints="1"/>
            </p:cNvSpPr>
            <p:nvPr/>
          </p:nvSpPr>
          <p:spPr bwMode="auto">
            <a:xfrm>
              <a:off x="4638675" y="4654550"/>
              <a:ext cx="388938" cy="446088"/>
            </a:xfrm>
            <a:custGeom>
              <a:avLst/>
              <a:gdLst>
                <a:gd name="T0" fmla="*/ 507 w 507"/>
                <a:gd name="T1" fmla="*/ 118 h 581"/>
                <a:gd name="T2" fmla="*/ 507 w 507"/>
                <a:gd name="T3" fmla="*/ 143 h 581"/>
                <a:gd name="T4" fmla="*/ 506 w 507"/>
                <a:gd name="T5" fmla="*/ 229 h 581"/>
                <a:gd name="T6" fmla="*/ 496 w 507"/>
                <a:gd name="T7" fmla="*/ 296 h 581"/>
                <a:gd name="T8" fmla="*/ 268 w 507"/>
                <a:gd name="T9" fmla="*/ 576 h 581"/>
                <a:gd name="T10" fmla="*/ 257 w 507"/>
                <a:gd name="T11" fmla="*/ 580 h 581"/>
                <a:gd name="T12" fmla="*/ 253 w 507"/>
                <a:gd name="T13" fmla="*/ 581 h 581"/>
                <a:gd name="T14" fmla="*/ 250 w 507"/>
                <a:gd name="T15" fmla="*/ 580 h 581"/>
                <a:gd name="T16" fmla="*/ 239 w 507"/>
                <a:gd name="T17" fmla="*/ 576 h 581"/>
                <a:gd name="T18" fmla="*/ 10 w 507"/>
                <a:gd name="T19" fmla="*/ 296 h 581"/>
                <a:gd name="T20" fmla="*/ 1 w 507"/>
                <a:gd name="T21" fmla="*/ 229 h 581"/>
                <a:gd name="T22" fmla="*/ 0 w 507"/>
                <a:gd name="T23" fmla="*/ 143 h 581"/>
                <a:gd name="T24" fmla="*/ 0 w 507"/>
                <a:gd name="T25" fmla="*/ 118 h 581"/>
                <a:gd name="T26" fmla="*/ 7 w 507"/>
                <a:gd name="T27" fmla="*/ 109 h 581"/>
                <a:gd name="T28" fmla="*/ 31 w 507"/>
                <a:gd name="T29" fmla="*/ 102 h 581"/>
                <a:gd name="T30" fmla="*/ 148 w 507"/>
                <a:gd name="T31" fmla="*/ 44 h 581"/>
                <a:gd name="T32" fmla="*/ 253 w 507"/>
                <a:gd name="T33" fmla="*/ 0 h 581"/>
                <a:gd name="T34" fmla="*/ 359 w 507"/>
                <a:gd name="T35" fmla="*/ 44 h 581"/>
                <a:gd name="T36" fmla="*/ 476 w 507"/>
                <a:gd name="T37" fmla="*/ 102 h 581"/>
                <a:gd name="T38" fmla="*/ 500 w 507"/>
                <a:gd name="T39" fmla="*/ 109 h 581"/>
                <a:gd name="T40" fmla="*/ 507 w 507"/>
                <a:gd name="T41" fmla="*/ 118 h 581"/>
                <a:gd name="T42" fmla="*/ 488 w 507"/>
                <a:gd name="T43" fmla="*/ 125 h 581"/>
                <a:gd name="T44" fmla="*/ 471 w 507"/>
                <a:gd name="T45" fmla="*/ 120 h 581"/>
                <a:gd name="T46" fmla="*/ 349 w 507"/>
                <a:gd name="T47" fmla="*/ 59 h 581"/>
                <a:gd name="T48" fmla="*/ 253 w 507"/>
                <a:gd name="T49" fmla="*/ 19 h 581"/>
                <a:gd name="T50" fmla="*/ 158 w 507"/>
                <a:gd name="T51" fmla="*/ 59 h 581"/>
                <a:gd name="T52" fmla="*/ 36 w 507"/>
                <a:gd name="T53" fmla="*/ 120 h 581"/>
                <a:gd name="T54" fmla="*/ 19 w 507"/>
                <a:gd name="T55" fmla="*/ 125 h 581"/>
                <a:gd name="T56" fmla="*/ 19 w 507"/>
                <a:gd name="T57" fmla="*/ 143 h 581"/>
                <a:gd name="T58" fmla="*/ 20 w 507"/>
                <a:gd name="T59" fmla="*/ 228 h 581"/>
                <a:gd name="T60" fmla="*/ 29 w 507"/>
                <a:gd name="T61" fmla="*/ 292 h 581"/>
                <a:gd name="T62" fmla="*/ 245 w 507"/>
                <a:gd name="T63" fmla="*/ 559 h 581"/>
                <a:gd name="T64" fmla="*/ 253 w 507"/>
                <a:gd name="T65" fmla="*/ 562 h 581"/>
                <a:gd name="T66" fmla="*/ 262 w 507"/>
                <a:gd name="T67" fmla="*/ 559 h 581"/>
                <a:gd name="T68" fmla="*/ 478 w 507"/>
                <a:gd name="T69" fmla="*/ 292 h 581"/>
                <a:gd name="T70" fmla="*/ 487 w 507"/>
                <a:gd name="T71" fmla="*/ 228 h 581"/>
                <a:gd name="T72" fmla="*/ 488 w 507"/>
                <a:gd name="T73" fmla="*/ 143 h 581"/>
                <a:gd name="T74" fmla="*/ 488 w 507"/>
                <a:gd name="T75" fmla="*/ 12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7" h="581">
                  <a:moveTo>
                    <a:pt x="507" y="118"/>
                  </a:moveTo>
                  <a:cubicBezTo>
                    <a:pt x="507" y="143"/>
                    <a:pt x="507" y="143"/>
                    <a:pt x="507" y="143"/>
                  </a:cubicBezTo>
                  <a:cubicBezTo>
                    <a:pt x="507" y="151"/>
                    <a:pt x="507" y="217"/>
                    <a:pt x="506" y="229"/>
                  </a:cubicBezTo>
                  <a:cubicBezTo>
                    <a:pt x="504" y="252"/>
                    <a:pt x="501" y="275"/>
                    <a:pt x="496" y="296"/>
                  </a:cubicBezTo>
                  <a:cubicBezTo>
                    <a:pt x="451" y="505"/>
                    <a:pt x="276" y="573"/>
                    <a:pt x="268" y="576"/>
                  </a:cubicBezTo>
                  <a:cubicBezTo>
                    <a:pt x="257" y="580"/>
                    <a:pt x="257" y="580"/>
                    <a:pt x="257" y="580"/>
                  </a:cubicBezTo>
                  <a:cubicBezTo>
                    <a:pt x="256" y="581"/>
                    <a:pt x="255" y="581"/>
                    <a:pt x="253" y="581"/>
                  </a:cubicBezTo>
                  <a:cubicBezTo>
                    <a:pt x="252" y="581"/>
                    <a:pt x="251" y="581"/>
                    <a:pt x="250" y="580"/>
                  </a:cubicBezTo>
                  <a:cubicBezTo>
                    <a:pt x="239" y="576"/>
                    <a:pt x="239" y="576"/>
                    <a:pt x="239" y="576"/>
                  </a:cubicBezTo>
                  <a:cubicBezTo>
                    <a:pt x="231" y="573"/>
                    <a:pt x="56" y="505"/>
                    <a:pt x="10" y="296"/>
                  </a:cubicBezTo>
                  <a:cubicBezTo>
                    <a:pt x="6" y="275"/>
                    <a:pt x="3" y="252"/>
                    <a:pt x="1" y="229"/>
                  </a:cubicBezTo>
                  <a:cubicBezTo>
                    <a:pt x="0" y="217"/>
                    <a:pt x="0" y="151"/>
                    <a:pt x="0" y="14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4"/>
                    <a:pt x="3" y="110"/>
                    <a:pt x="7" y="109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79" y="88"/>
                    <a:pt x="116" y="65"/>
                    <a:pt x="148" y="44"/>
                  </a:cubicBezTo>
                  <a:cubicBezTo>
                    <a:pt x="185" y="20"/>
                    <a:pt x="216" y="0"/>
                    <a:pt x="253" y="0"/>
                  </a:cubicBezTo>
                  <a:cubicBezTo>
                    <a:pt x="291" y="0"/>
                    <a:pt x="322" y="20"/>
                    <a:pt x="359" y="44"/>
                  </a:cubicBezTo>
                  <a:cubicBezTo>
                    <a:pt x="391" y="65"/>
                    <a:pt x="428" y="88"/>
                    <a:pt x="476" y="102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4" y="110"/>
                    <a:pt x="507" y="114"/>
                    <a:pt x="507" y="118"/>
                  </a:cubicBezTo>
                  <a:close/>
                  <a:moveTo>
                    <a:pt x="488" y="125"/>
                  </a:moveTo>
                  <a:cubicBezTo>
                    <a:pt x="471" y="120"/>
                    <a:pt x="471" y="120"/>
                    <a:pt x="471" y="120"/>
                  </a:cubicBezTo>
                  <a:cubicBezTo>
                    <a:pt x="420" y="105"/>
                    <a:pt x="382" y="81"/>
                    <a:pt x="349" y="59"/>
                  </a:cubicBezTo>
                  <a:cubicBezTo>
                    <a:pt x="315" y="38"/>
                    <a:pt x="286" y="19"/>
                    <a:pt x="253" y="19"/>
                  </a:cubicBezTo>
                  <a:cubicBezTo>
                    <a:pt x="221" y="19"/>
                    <a:pt x="192" y="38"/>
                    <a:pt x="158" y="59"/>
                  </a:cubicBezTo>
                  <a:cubicBezTo>
                    <a:pt x="125" y="81"/>
                    <a:pt x="87" y="105"/>
                    <a:pt x="36" y="120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52"/>
                    <a:pt x="19" y="217"/>
                    <a:pt x="20" y="228"/>
                  </a:cubicBezTo>
                  <a:cubicBezTo>
                    <a:pt x="21" y="250"/>
                    <a:pt x="24" y="272"/>
                    <a:pt x="29" y="292"/>
                  </a:cubicBezTo>
                  <a:cubicBezTo>
                    <a:pt x="72" y="492"/>
                    <a:pt x="238" y="556"/>
                    <a:pt x="245" y="559"/>
                  </a:cubicBezTo>
                  <a:cubicBezTo>
                    <a:pt x="253" y="562"/>
                    <a:pt x="253" y="562"/>
                    <a:pt x="253" y="562"/>
                  </a:cubicBezTo>
                  <a:cubicBezTo>
                    <a:pt x="262" y="559"/>
                    <a:pt x="262" y="559"/>
                    <a:pt x="262" y="559"/>
                  </a:cubicBezTo>
                  <a:cubicBezTo>
                    <a:pt x="269" y="556"/>
                    <a:pt x="435" y="492"/>
                    <a:pt x="478" y="292"/>
                  </a:cubicBezTo>
                  <a:cubicBezTo>
                    <a:pt x="483" y="272"/>
                    <a:pt x="486" y="250"/>
                    <a:pt x="487" y="228"/>
                  </a:cubicBezTo>
                  <a:cubicBezTo>
                    <a:pt x="488" y="217"/>
                    <a:pt x="488" y="152"/>
                    <a:pt x="488" y="143"/>
                  </a:cubicBezTo>
                  <a:lnTo>
                    <a:pt x="488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1" name="Freeform 242"/>
            <p:cNvSpPr/>
            <p:nvPr/>
          </p:nvSpPr>
          <p:spPr bwMode="auto">
            <a:xfrm>
              <a:off x="4670425" y="4686300"/>
              <a:ext cx="161925" cy="188913"/>
            </a:xfrm>
            <a:custGeom>
              <a:avLst/>
              <a:gdLst>
                <a:gd name="T0" fmla="*/ 211 w 211"/>
                <a:gd name="T1" fmla="*/ 183 h 244"/>
                <a:gd name="T2" fmla="*/ 211 w 211"/>
                <a:gd name="T3" fmla="*/ 244 h 244"/>
                <a:gd name="T4" fmla="*/ 10 w 211"/>
                <a:gd name="T5" fmla="*/ 244 h 244"/>
                <a:gd name="T6" fmla="*/ 2 w 211"/>
                <a:gd name="T7" fmla="*/ 183 h 244"/>
                <a:gd name="T8" fmla="*/ 0 w 211"/>
                <a:gd name="T9" fmla="*/ 100 h 244"/>
                <a:gd name="T10" fmla="*/ 211 w 211"/>
                <a:gd name="T11" fmla="*/ 0 h 244"/>
                <a:gd name="T12" fmla="*/ 211 w 211"/>
                <a:gd name="T13" fmla="*/ 18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244">
                  <a:moveTo>
                    <a:pt x="211" y="183"/>
                  </a:moveTo>
                  <a:cubicBezTo>
                    <a:pt x="211" y="244"/>
                    <a:pt x="211" y="244"/>
                    <a:pt x="211" y="244"/>
                  </a:cubicBezTo>
                  <a:cubicBezTo>
                    <a:pt x="10" y="244"/>
                    <a:pt x="10" y="244"/>
                    <a:pt x="10" y="244"/>
                  </a:cubicBezTo>
                  <a:cubicBezTo>
                    <a:pt x="6" y="225"/>
                    <a:pt x="3" y="205"/>
                    <a:pt x="2" y="183"/>
                  </a:cubicBezTo>
                  <a:cubicBezTo>
                    <a:pt x="1" y="174"/>
                    <a:pt x="0" y="110"/>
                    <a:pt x="0" y="100"/>
                  </a:cubicBezTo>
                  <a:cubicBezTo>
                    <a:pt x="106" y="70"/>
                    <a:pt x="160" y="0"/>
                    <a:pt x="211" y="0"/>
                  </a:cubicBezTo>
                  <a:lnTo>
                    <a:pt x="211" y="1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2" name="Freeform 243"/>
            <p:cNvSpPr/>
            <p:nvPr/>
          </p:nvSpPr>
          <p:spPr bwMode="auto">
            <a:xfrm>
              <a:off x="4832350" y="4875213"/>
              <a:ext cx="155575" cy="190500"/>
            </a:xfrm>
            <a:custGeom>
              <a:avLst/>
              <a:gdLst>
                <a:gd name="T0" fmla="*/ 0 w 202"/>
                <a:gd name="T1" fmla="*/ 249 h 249"/>
                <a:gd name="T2" fmla="*/ 202 w 202"/>
                <a:gd name="T3" fmla="*/ 0 h 249"/>
                <a:gd name="T4" fmla="*/ 0 w 202"/>
                <a:gd name="T5" fmla="*/ 0 h 249"/>
                <a:gd name="T6" fmla="*/ 0 w 202"/>
                <a:gd name="T7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249">
                  <a:moveTo>
                    <a:pt x="0" y="249"/>
                  </a:moveTo>
                  <a:cubicBezTo>
                    <a:pt x="0" y="249"/>
                    <a:pt x="161" y="189"/>
                    <a:pt x="20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</p:grpSp>
      <p:grpSp>
        <p:nvGrpSpPr>
          <p:cNvPr id="93" name="Group 268"/>
          <p:cNvGrpSpPr/>
          <p:nvPr/>
        </p:nvGrpSpPr>
        <p:grpSpPr>
          <a:xfrm>
            <a:off x="5683416" y="3889342"/>
            <a:ext cx="180000" cy="288000"/>
            <a:chOff x="3824288" y="5486400"/>
            <a:chExt cx="307975" cy="488950"/>
          </a:xfrm>
          <a:solidFill>
            <a:srgbClr val="448359"/>
          </a:solidFill>
        </p:grpSpPr>
        <p:sp>
          <p:nvSpPr>
            <p:cNvPr id="94" name="Freeform 248"/>
            <p:cNvSpPr>
              <a:spLocks noEditPoints="1"/>
            </p:cNvSpPr>
            <p:nvPr/>
          </p:nvSpPr>
          <p:spPr bwMode="auto">
            <a:xfrm>
              <a:off x="3824288" y="5486400"/>
              <a:ext cx="307975" cy="338138"/>
            </a:xfrm>
            <a:custGeom>
              <a:avLst/>
              <a:gdLst>
                <a:gd name="T0" fmla="*/ 227 w 401"/>
                <a:gd name="T1" fmla="*/ 250 h 440"/>
                <a:gd name="T2" fmla="*/ 215 w 401"/>
                <a:gd name="T3" fmla="*/ 251 h 440"/>
                <a:gd name="T4" fmla="*/ 224 w 401"/>
                <a:gd name="T5" fmla="*/ 283 h 440"/>
                <a:gd name="T6" fmla="*/ 200 w 401"/>
                <a:gd name="T7" fmla="*/ 329 h 440"/>
                <a:gd name="T8" fmla="*/ 175 w 401"/>
                <a:gd name="T9" fmla="*/ 283 h 440"/>
                <a:gd name="T10" fmla="*/ 187 w 401"/>
                <a:gd name="T11" fmla="*/ 251 h 440"/>
                <a:gd name="T12" fmla="*/ 181 w 401"/>
                <a:gd name="T13" fmla="*/ 250 h 440"/>
                <a:gd name="T14" fmla="*/ 148 w 401"/>
                <a:gd name="T15" fmla="*/ 283 h 440"/>
                <a:gd name="T16" fmla="*/ 148 w 401"/>
                <a:gd name="T17" fmla="*/ 440 h 440"/>
                <a:gd name="T18" fmla="*/ 254 w 401"/>
                <a:gd name="T19" fmla="*/ 440 h 440"/>
                <a:gd name="T20" fmla="*/ 254 w 401"/>
                <a:gd name="T21" fmla="*/ 280 h 440"/>
                <a:gd name="T22" fmla="*/ 227 w 401"/>
                <a:gd name="T23" fmla="*/ 250 h 440"/>
                <a:gd name="T24" fmla="*/ 401 w 401"/>
                <a:gd name="T25" fmla="*/ 201 h 440"/>
                <a:gd name="T26" fmla="*/ 200 w 401"/>
                <a:gd name="T27" fmla="*/ 0 h 440"/>
                <a:gd name="T28" fmla="*/ 0 w 401"/>
                <a:gd name="T29" fmla="*/ 201 h 440"/>
                <a:gd name="T30" fmla="*/ 0 w 401"/>
                <a:gd name="T31" fmla="*/ 211 h 440"/>
                <a:gd name="T32" fmla="*/ 0 w 401"/>
                <a:gd name="T33" fmla="*/ 220 h 440"/>
                <a:gd name="T34" fmla="*/ 84 w 401"/>
                <a:gd name="T35" fmla="*/ 375 h 440"/>
                <a:gd name="T36" fmla="*/ 113 w 401"/>
                <a:gd name="T37" fmla="*/ 440 h 440"/>
                <a:gd name="T38" fmla="*/ 113 w 401"/>
                <a:gd name="T39" fmla="*/ 440 h 440"/>
                <a:gd name="T40" fmla="*/ 131 w 401"/>
                <a:gd name="T41" fmla="*/ 440 h 440"/>
                <a:gd name="T42" fmla="*/ 131 w 401"/>
                <a:gd name="T43" fmla="*/ 283 h 440"/>
                <a:gd name="T44" fmla="*/ 181 w 401"/>
                <a:gd name="T45" fmla="*/ 234 h 440"/>
                <a:gd name="T46" fmla="*/ 202 w 401"/>
                <a:gd name="T47" fmla="*/ 239 h 440"/>
                <a:gd name="T48" fmla="*/ 227 w 401"/>
                <a:gd name="T49" fmla="*/ 233 h 440"/>
                <a:gd name="T50" fmla="*/ 271 w 401"/>
                <a:gd name="T51" fmla="*/ 280 h 440"/>
                <a:gd name="T52" fmla="*/ 271 w 401"/>
                <a:gd name="T53" fmla="*/ 440 h 440"/>
                <a:gd name="T54" fmla="*/ 288 w 401"/>
                <a:gd name="T55" fmla="*/ 440 h 440"/>
                <a:gd name="T56" fmla="*/ 288 w 401"/>
                <a:gd name="T57" fmla="*/ 440 h 440"/>
                <a:gd name="T58" fmla="*/ 317 w 401"/>
                <a:gd name="T59" fmla="*/ 375 h 440"/>
                <a:gd name="T60" fmla="*/ 401 w 401"/>
                <a:gd name="T61" fmla="*/ 220 h 440"/>
                <a:gd name="T62" fmla="*/ 401 w 401"/>
                <a:gd name="T63" fmla="*/ 211 h 440"/>
                <a:gd name="T64" fmla="*/ 401 w 401"/>
                <a:gd name="T65" fmla="*/ 201 h 440"/>
                <a:gd name="T66" fmla="*/ 208 w 401"/>
                <a:gd name="T67" fmla="*/ 283 h 440"/>
                <a:gd name="T68" fmla="*/ 201 w 401"/>
                <a:gd name="T69" fmla="*/ 260 h 440"/>
                <a:gd name="T70" fmla="*/ 192 w 401"/>
                <a:gd name="T71" fmla="*/ 283 h 440"/>
                <a:gd name="T72" fmla="*/ 200 w 401"/>
                <a:gd name="T73" fmla="*/ 313 h 440"/>
                <a:gd name="T74" fmla="*/ 208 w 401"/>
                <a:gd name="T75" fmla="*/ 28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1" h="440">
                  <a:moveTo>
                    <a:pt x="227" y="250"/>
                  </a:moveTo>
                  <a:cubicBezTo>
                    <a:pt x="223" y="250"/>
                    <a:pt x="219" y="250"/>
                    <a:pt x="215" y="251"/>
                  </a:cubicBezTo>
                  <a:cubicBezTo>
                    <a:pt x="221" y="260"/>
                    <a:pt x="224" y="270"/>
                    <a:pt x="224" y="283"/>
                  </a:cubicBezTo>
                  <a:cubicBezTo>
                    <a:pt x="224" y="317"/>
                    <a:pt x="211" y="329"/>
                    <a:pt x="200" y="329"/>
                  </a:cubicBezTo>
                  <a:cubicBezTo>
                    <a:pt x="188" y="329"/>
                    <a:pt x="175" y="315"/>
                    <a:pt x="175" y="283"/>
                  </a:cubicBezTo>
                  <a:cubicBezTo>
                    <a:pt x="175" y="270"/>
                    <a:pt x="180" y="259"/>
                    <a:pt x="187" y="251"/>
                  </a:cubicBezTo>
                  <a:cubicBezTo>
                    <a:pt x="185" y="250"/>
                    <a:pt x="183" y="250"/>
                    <a:pt x="181" y="250"/>
                  </a:cubicBezTo>
                  <a:cubicBezTo>
                    <a:pt x="165" y="250"/>
                    <a:pt x="148" y="262"/>
                    <a:pt x="148" y="283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254" y="440"/>
                    <a:pt x="254" y="440"/>
                    <a:pt x="254" y="440"/>
                  </a:cubicBezTo>
                  <a:cubicBezTo>
                    <a:pt x="254" y="280"/>
                    <a:pt x="254" y="280"/>
                    <a:pt x="254" y="280"/>
                  </a:cubicBezTo>
                  <a:cubicBezTo>
                    <a:pt x="254" y="252"/>
                    <a:pt x="233" y="250"/>
                    <a:pt x="227" y="250"/>
                  </a:cubicBezTo>
                  <a:close/>
                  <a:moveTo>
                    <a:pt x="401" y="201"/>
                  </a:moveTo>
                  <a:cubicBezTo>
                    <a:pt x="401" y="90"/>
                    <a:pt x="311" y="0"/>
                    <a:pt x="200" y="0"/>
                  </a:cubicBezTo>
                  <a:cubicBezTo>
                    <a:pt x="89" y="0"/>
                    <a:pt x="0" y="90"/>
                    <a:pt x="0" y="201"/>
                  </a:cubicBezTo>
                  <a:cubicBezTo>
                    <a:pt x="0" y="204"/>
                    <a:pt x="0" y="208"/>
                    <a:pt x="0" y="211"/>
                  </a:cubicBezTo>
                  <a:cubicBezTo>
                    <a:pt x="0" y="214"/>
                    <a:pt x="0" y="217"/>
                    <a:pt x="0" y="220"/>
                  </a:cubicBezTo>
                  <a:cubicBezTo>
                    <a:pt x="0" y="300"/>
                    <a:pt x="84" y="375"/>
                    <a:pt x="84" y="375"/>
                  </a:cubicBezTo>
                  <a:cubicBezTo>
                    <a:pt x="100" y="390"/>
                    <a:pt x="113" y="419"/>
                    <a:pt x="113" y="440"/>
                  </a:cubicBezTo>
                  <a:cubicBezTo>
                    <a:pt x="113" y="440"/>
                    <a:pt x="113" y="440"/>
                    <a:pt x="113" y="440"/>
                  </a:cubicBezTo>
                  <a:cubicBezTo>
                    <a:pt x="131" y="440"/>
                    <a:pt x="131" y="440"/>
                    <a:pt x="131" y="440"/>
                  </a:cubicBezTo>
                  <a:cubicBezTo>
                    <a:pt x="131" y="283"/>
                    <a:pt x="131" y="283"/>
                    <a:pt x="131" y="283"/>
                  </a:cubicBezTo>
                  <a:cubicBezTo>
                    <a:pt x="131" y="252"/>
                    <a:pt x="156" y="234"/>
                    <a:pt x="181" y="234"/>
                  </a:cubicBezTo>
                  <a:cubicBezTo>
                    <a:pt x="189" y="234"/>
                    <a:pt x="196" y="236"/>
                    <a:pt x="202" y="239"/>
                  </a:cubicBezTo>
                  <a:cubicBezTo>
                    <a:pt x="210" y="235"/>
                    <a:pt x="218" y="233"/>
                    <a:pt x="227" y="233"/>
                  </a:cubicBezTo>
                  <a:cubicBezTo>
                    <a:pt x="249" y="233"/>
                    <a:pt x="271" y="248"/>
                    <a:pt x="271" y="28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40"/>
                    <a:pt x="288" y="440"/>
                    <a:pt x="288" y="440"/>
                  </a:cubicBezTo>
                  <a:cubicBezTo>
                    <a:pt x="288" y="419"/>
                    <a:pt x="301" y="390"/>
                    <a:pt x="317" y="375"/>
                  </a:cubicBezTo>
                  <a:cubicBezTo>
                    <a:pt x="317" y="375"/>
                    <a:pt x="401" y="300"/>
                    <a:pt x="401" y="220"/>
                  </a:cubicBezTo>
                  <a:cubicBezTo>
                    <a:pt x="401" y="217"/>
                    <a:pt x="401" y="214"/>
                    <a:pt x="401" y="211"/>
                  </a:cubicBezTo>
                  <a:cubicBezTo>
                    <a:pt x="401" y="208"/>
                    <a:pt x="401" y="204"/>
                    <a:pt x="401" y="201"/>
                  </a:cubicBezTo>
                  <a:close/>
                  <a:moveTo>
                    <a:pt x="208" y="283"/>
                  </a:moveTo>
                  <a:cubicBezTo>
                    <a:pt x="208" y="272"/>
                    <a:pt x="205" y="265"/>
                    <a:pt x="201" y="260"/>
                  </a:cubicBezTo>
                  <a:cubicBezTo>
                    <a:pt x="195" y="265"/>
                    <a:pt x="192" y="273"/>
                    <a:pt x="192" y="283"/>
                  </a:cubicBezTo>
                  <a:cubicBezTo>
                    <a:pt x="192" y="304"/>
                    <a:pt x="198" y="312"/>
                    <a:pt x="200" y="313"/>
                  </a:cubicBezTo>
                  <a:cubicBezTo>
                    <a:pt x="201" y="312"/>
                    <a:pt x="208" y="306"/>
                    <a:pt x="208" y="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5" name="Freeform 249"/>
            <p:cNvSpPr/>
            <p:nvPr/>
          </p:nvSpPr>
          <p:spPr bwMode="auto">
            <a:xfrm>
              <a:off x="3917950" y="5843588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6" name="Freeform 250"/>
            <p:cNvSpPr/>
            <p:nvPr/>
          </p:nvSpPr>
          <p:spPr bwMode="auto">
            <a:xfrm>
              <a:off x="3917950" y="5880100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9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5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7" name="Freeform 251"/>
            <p:cNvSpPr/>
            <p:nvPr/>
          </p:nvSpPr>
          <p:spPr bwMode="auto">
            <a:xfrm>
              <a:off x="3917950" y="5916613"/>
              <a:ext cx="119063" cy="25400"/>
            </a:xfrm>
            <a:custGeom>
              <a:avLst/>
              <a:gdLst>
                <a:gd name="T0" fmla="*/ 145 w 154"/>
                <a:gd name="T1" fmla="*/ 33 h 33"/>
                <a:gd name="T2" fmla="*/ 154 w 154"/>
                <a:gd name="T3" fmla="*/ 23 h 33"/>
                <a:gd name="T4" fmla="*/ 154 w 154"/>
                <a:gd name="T5" fmla="*/ 10 h 33"/>
                <a:gd name="T6" fmla="*/ 145 w 154"/>
                <a:gd name="T7" fmla="*/ 0 h 33"/>
                <a:gd name="T8" fmla="*/ 9 w 154"/>
                <a:gd name="T9" fmla="*/ 0 h 33"/>
                <a:gd name="T10" fmla="*/ 0 w 154"/>
                <a:gd name="T11" fmla="*/ 10 h 33"/>
                <a:gd name="T12" fmla="*/ 0 w 154"/>
                <a:gd name="T13" fmla="*/ 23 h 33"/>
                <a:gd name="T14" fmla="*/ 9 w 154"/>
                <a:gd name="T15" fmla="*/ 33 h 33"/>
                <a:gd name="T16" fmla="*/ 145 w 154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33">
                  <a:moveTo>
                    <a:pt x="145" y="33"/>
                  </a:moveTo>
                  <a:cubicBezTo>
                    <a:pt x="150" y="33"/>
                    <a:pt x="154" y="28"/>
                    <a:pt x="154" y="23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4"/>
                    <a:pt x="150" y="0"/>
                    <a:pt x="14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4" y="33"/>
                    <a:pt x="9" y="33"/>
                  </a:cubicBezTo>
                  <a:lnTo>
                    <a:pt x="14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8" name="Freeform 252"/>
            <p:cNvSpPr/>
            <p:nvPr/>
          </p:nvSpPr>
          <p:spPr bwMode="auto">
            <a:xfrm>
              <a:off x="3943350" y="5953125"/>
              <a:ext cx="68263" cy="22225"/>
            </a:xfrm>
            <a:custGeom>
              <a:avLst/>
              <a:gdLst>
                <a:gd name="T0" fmla="*/ 0 w 90"/>
                <a:gd name="T1" fmla="*/ 0 h 29"/>
                <a:gd name="T2" fmla="*/ 45 w 90"/>
                <a:gd name="T3" fmla="*/ 29 h 29"/>
                <a:gd name="T4" fmla="*/ 90 w 90"/>
                <a:gd name="T5" fmla="*/ 0 h 29"/>
                <a:gd name="T6" fmla="*/ 0 w 90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9">
                  <a:moveTo>
                    <a:pt x="0" y="0"/>
                  </a:moveTo>
                  <a:cubicBezTo>
                    <a:pt x="9" y="17"/>
                    <a:pt x="26" y="29"/>
                    <a:pt x="45" y="29"/>
                  </a:cubicBezTo>
                  <a:cubicBezTo>
                    <a:pt x="65" y="29"/>
                    <a:pt x="82" y="17"/>
                    <a:pt x="9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4007485" y="1331595"/>
            <a:ext cx="2212340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学科竞赛</a:t>
            </a:r>
            <a:endParaRPr lang="zh-CN" altLang="zh-CN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4005580" y="5486400"/>
            <a:ext cx="1785620" cy="14605"/>
          </a:xfrm>
          <a:prstGeom prst="line">
            <a:avLst/>
          </a:prstGeom>
          <a:ln w="19050">
            <a:solidFill>
              <a:srgbClr val="448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191885" y="2176145"/>
            <a:ext cx="1964690" cy="3175"/>
          </a:xfrm>
          <a:prstGeom prst="line">
            <a:avLst/>
          </a:prstGeom>
          <a:ln w="19050">
            <a:solidFill>
              <a:srgbClr val="448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5065" y="3889375"/>
            <a:ext cx="1907540" cy="2347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B0B249-8E21-42E9-822E-FB1CA81BE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89" y="1072623"/>
            <a:ext cx="3095625" cy="2143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EB90FD-CB64-4D9B-B8FC-0EF4E15FE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5604" y="3446010"/>
            <a:ext cx="1600200" cy="2295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E0F551-D8A2-41B4-B171-7A30A0FE8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360" y="3711527"/>
            <a:ext cx="1600200" cy="2295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921A59-3124-44EB-9B18-0A5F5F816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32" y="3987158"/>
            <a:ext cx="1600200" cy="22955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BC553F-946F-4758-BB86-D7D8AD391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7632" y="1049678"/>
            <a:ext cx="1514475" cy="20955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F3207B0B-A591-4AA5-A9BA-EF5908A9F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22" y="1331595"/>
            <a:ext cx="1514475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245745"/>
            <a:ext cx="9295130" cy="52324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科研竞赛</a:t>
            </a:r>
            <a:r>
              <a:rPr lang="en-US" altLang="zh-CN"/>
              <a:t>——</a:t>
            </a:r>
            <a:r>
              <a:t>面向仓库货运车的低成本改进航迹修正定位算法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980440"/>
            <a:ext cx="4201795" cy="282194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12445" y="3919855"/>
            <a:ext cx="4665980" cy="2395855"/>
            <a:chOff x="2733" y="1855"/>
            <a:chExt cx="7124" cy="3182"/>
          </a:xfrm>
        </p:grpSpPr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3" y="1855"/>
              <a:ext cx="3712" cy="3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图片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5" y="1873"/>
              <a:ext cx="3722" cy="31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图片 5" descr="图8 累计误差分布图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0" y="3933190"/>
            <a:ext cx="2646045" cy="1981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78425" y="1283970"/>
            <a:ext cx="63341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项目内容：</a:t>
            </a:r>
            <a:r>
              <a:rPr lang="zh-CN" altLang="en-US" dirty="0"/>
              <a:t>由于惯性定位存在</a:t>
            </a:r>
            <a:r>
              <a:rPr lang="zh-CN" altLang="en-US" dirty="0">
                <a:solidFill>
                  <a:srgbClr val="FF0000"/>
                </a:solidFill>
              </a:rPr>
              <a:t>累计误差，</a:t>
            </a:r>
            <a:r>
              <a:rPr lang="zh-CN" altLang="en-US" dirty="0"/>
              <a:t>对</a:t>
            </a:r>
            <a:r>
              <a:rPr lang="en-US" altLang="zh-CN" dirty="0"/>
              <a:t>DR</a:t>
            </a:r>
            <a:r>
              <a:rPr lang="zh-CN" altLang="en-US" dirty="0"/>
              <a:t>（</a:t>
            </a:r>
            <a:r>
              <a:rPr lang="en-US" altLang="zh-CN" dirty="0"/>
              <a:t>Dead Reckoning</a:t>
            </a:r>
            <a:r>
              <a:rPr lang="zh-CN" altLang="en-US" dirty="0"/>
              <a:t>）算法进行改进，结合地图信息与汽车角速度信息，在拐弯点处修正惯性定位的误差。</a:t>
            </a:r>
          </a:p>
          <a:p>
            <a:r>
              <a:rPr lang="zh-CN" altLang="en-US" b="1" dirty="0"/>
              <a:t>负责工作：</a:t>
            </a:r>
            <a:r>
              <a:rPr lang="zh-CN" altLang="en-US" dirty="0"/>
              <a:t>构思误差修正方法以及进行</a:t>
            </a:r>
            <a:r>
              <a:rPr lang="zh-CN" altLang="en-US" dirty="0">
                <a:solidFill>
                  <a:srgbClr val="FF0000"/>
                </a:solidFill>
              </a:rPr>
              <a:t>仿真实验</a:t>
            </a:r>
            <a:r>
              <a:rPr lang="zh-CN" altLang="en-US" dirty="0"/>
              <a:t>。基于西工大教授严恭敏发布的</a:t>
            </a:r>
            <a:r>
              <a:rPr lang="zh-CN" altLang="en-US" dirty="0">
                <a:solidFill>
                  <a:srgbClr val="FF0000"/>
                </a:solidFill>
              </a:rPr>
              <a:t>PSINS工具箱</a:t>
            </a:r>
            <a:r>
              <a:rPr lang="zh-CN" altLang="en-US" dirty="0"/>
              <a:t>进行仿真。</a:t>
            </a:r>
          </a:p>
          <a:p>
            <a:r>
              <a:rPr lang="zh-CN" altLang="en-US" b="1" dirty="0"/>
              <a:t>项目成果：</a:t>
            </a:r>
            <a:r>
              <a:rPr lang="zh-CN" altLang="en-US" dirty="0"/>
              <a:t>以学生第一作者投稿至</a:t>
            </a:r>
            <a:r>
              <a:rPr lang="zh-CN" altLang="en-US" dirty="0">
                <a:solidFill>
                  <a:srgbClr val="FF0000"/>
                </a:solidFill>
              </a:rPr>
              <a:t>北大核心期刊</a:t>
            </a:r>
            <a:r>
              <a:rPr lang="zh-CN" altLang="en-US" dirty="0"/>
              <a:t>——《</a:t>
            </a:r>
            <a:r>
              <a:rPr lang="en-US" altLang="zh-CN" dirty="0" err="1"/>
              <a:t>xxxxx</a:t>
            </a:r>
            <a:r>
              <a:rPr lang="zh-CN" altLang="en-US" dirty="0"/>
              <a:t>学报（自然科学版）》上，目前正在外审。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70025" y="3804285"/>
            <a:ext cx="29006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/>
              <a:t>轨迹追踪结果对比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940" y="3723005"/>
            <a:ext cx="3884295" cy="26339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19630" y="6197600"/>
            <a:ext cx="1602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/>
              <a:t>算法精度对比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1330" y="6026785"/>
            <a:ext cx="21297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50</a:t>
            </a:r>
            <a:r>
              <a:rPr lang="zh-CN" altLang="en-US" sz="1200"/>
              <a:t>次实验的累积分布函数图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3535"/>
            <a:ext cx="7537450" cy="425450"/>
          </a:xfrm>
        </p:spPr>
        <p:txBody>
          <a:bodyPr>
            <a:normAutofit fontScale="90000"/>
          </a:bodyPr>
          <a:lstStyle/>
          <a:p>
            <a:r>
              <a:t>实用新型专利</a:t>
            </a:r>
            <a:r>
              <a:rPr lang="en-US" altLang="zh-CN"/>
              <a:t>——</a:t>
            </a:r>
            <a:r>
              <a:t>一种大学生方程式悬架定位夹具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885" y="964565"/>
            <a:ext cx="3806190" cy="4625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565" y="952500"/>
            <a:ext cx="4036695" cy="4637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89830" y="5746115"/>
            <a:ext cx="2028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三维设计效果图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523730" y="5746115"/>
            <a:ext cx="16433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实物图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5305" y="1176020"/>
            <a:ext cx="292544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sym typeface="+mn-ea"/>
              </a:rPr>
              <a:t>项目内容：</a:t>
            </a:r>
            <a:r>
              <a:rPr lang="zh-CN" altLang="en-US">
                <a:sym typeface="+mn-ea"/>
              </a:rPr>
              <a:t>针对原先车队悬架导向杆系定位使用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找正装夹法</a:t>
            </a:r>
            <a:r>
              <a:rPr lang="zh-CN" altLang="en-US">
                <a:sym typeface="+mn-ea"/>
              </a:rPr>
              <a:t>，精度差的问题，改用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组合夹具</a:t>
            </a:r>
            <a:r>
              <a:rPr lang="zh-CN" altLang="en-US">
                <a:sym typeface="+mn-ea"/>
              </a:rPr>
              <a:t>，通过积木式的夹具进行定位，提升了精度。</a:t>
            </a:r>
            <a:endParaRPr lang="zh-CN" altLang="en-US"/>
          </a:p>
          <a:p>
            <a:r>
              <a:rPr lang="zh-CN" altLang="en-US" b="1">
                <a:sym typeface="+mn-ea"/>
              </a:rPr>
              <a:t>负责工作：</a:t>
            </a:r>
            <a:r>
              <a:rPr lang="zh-CN" altLang="en-US">
                <a:sym typeface="+mn-ea"/>
              </a:rPr>
              <a:t>构思改进定位夹具的方法，使用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CATIA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三维设计</a:t>
            </a:r>
            <a:r>
              <a:rPr lang="zh-CN" altLang="en-US">
                <a:sym typeface="+mn-ea"/>
              </a:rPr>
              <a:t>，联系加工商加工产品，并组装夹具</a:t>
            </a:r>
          </a:p>
          <a:p>
            <a:r>
              <a:rPr lang="zh-CN" altLang="en-US" b="1">
                <a:sym typeface="+mn-ea"/>
              </a:rPr>
              <a:t>项目成果：</a:t>
            </a:r>
            <a:r>
              <a:rPr lang="zh-CN" altLang="en-US">
                <a:sym typeface="+mn-ea"/>
              </a:rPr>
              <a:t>极大地提升了定位的悬架定位精度。以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第一发明人</a:t>
            </a:r>
            <a:r>
              <a:rPr lang="zh-CN" altLang="en-US">
                <a:sym typeface="+mn-ea"/>
              </a:rPr>
              <a:t>申请一项使用新型专利，已被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授权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2797" y="2439000"/>
            <a:ext cx="1944000" cy="1980000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400" b="0" i="0" u="none" strike="noStrike" cap="none" spc="300" normalizeH="0" baseline="0">
                <a:ln>
                  <a:noFill/>
                </a:ln>
                <a:gradFill>
                  <a:gsLst>
                    <a:gs pos="0">
                      <a:srgbClr val="03793C"/>
                    </a:gs>
                    <a:gs pos="90000">
                      <a:srgbClr val="03793C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sz="11500" dirty="0"/>
              <a:t>03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93639" y="2400894"/>
            <a:ext cx="25196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solidFill>
                  <a:schemeClr val="tx2">
                    <a:lumMod val="50000"/>
                  </a:schemeClr>
                </a:solidFill>
              </a:rPr>
              <a:t>国际交流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93639" y="3775625"/>
            <a:ext cx="1454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</a:rPr>
              <a:t>Awards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65018" y="2143125"/>
            <a:ext cx="0" cy="25717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0702410" y="6126091"/>
            <a:ext cx="816490" cy="108000"/>
            <a:chOff x="10467218" y="6126091"/>
            <a:chExt cx="816490" cy="108000"/>
          </a:xfrm>
        </p:grpSpPr>
        <p:sp>
          <p:nvSpPr>
            <p:cNvPr id="22" name="椭圆 21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rgbClr val="037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5012821" y="3432579"/>
            <a:ext cx="2196000" cy="36000"/>
          </a:xfrm>
          <a:prstGeom prst="rect">
            <a:avLst/>
          </a:prstGeom>
          <a:gradFill>
            <a:gsLst>
              <a:gs pos="0">
                <a:srgbClr val="03793C"/>
              </a:gs>
              <a:gs pos="100000">
                <a:srgbClr val="82AD5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900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68,&quot;width&quot;:622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1_Office 主题​​">
  <a:themeElements>
    <a:clrScheme name="民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7010E"/>
      </a:accent1>
      <a:accent2>
        <a:srgbClr val="CC4226"/>
      </a:accent2>
      <a:accent3>
        <a:srgbClr val="2B948C"/>
      </a:accent3>
      <a:accent4>
        <a:srgbClr val="3B5DCC"/>
      </a:accent4>
      <a:accent5>
        <a:srgbClr val="FCDE99"/>
      </a:accent5>
      <a:accent6>
        <a:srgbClr val="5C448A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519</Words>
  <Application>Microsoft Office PowerPoint</Application>
  <PresentationFormat>宽屏</PresentationFormat>
  <Paragraphs>94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Impact</vt:lpstr>
      <vt:lpstr>Agency FB</vt:lpstr>
      <vt:lpstr>等线</vt:lpstr>
      <vt:lpstr>Arial</vt:lpstr>
      <vt:lpstr>Gill Sans</vt:lpstr>
      <vt:lpstr>微软雅黑</vt:lpstr>
      <vt:lpstr>方正姚体</vt:lpstr>
      <vt:lpstr>1_Office 主题​​</vt:lpstr>
      <vt:lpstr>PowerPoint 演示文稿</vt:lpstr>
      <vt:lpstr>PowerPoint 演示文稿</vt:lpstr>
      <vt:lpstr>PowerPoint 演示文稿</vt:lpstr>
      <vt:lpstr>专业学习</vt:lpstr>
      <vt:lpstr>PowerPoint 演示文稿</vt:lpstr>
      <vt:lpstr>科研竞赛——成果总览</vt:lpstr>
      <vt:lpstr>科研竞赛——面向仓库货运车的低成本改进航迹修正定位算法</vt:lpstr>
      <vt:lpstr>实用新型专利——一种大学生方程式悬架定位夹具</vt:lpstr>
      <vt:lpstr>PowerPoint 演示文稿</vt:lpstr>
      <vt:lpstr>国际交流事迹|Overseas Experience</vt:lpstr>
      <vt:lpstr>国际交流事迹|Overseas Experience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 Yanlin</dc:creator>
  <cp:lastModifiedBy>金 彦林</cp:lastModifiedBy>
  <cp:revision>22</cp:revision>
  <dcterms:created xsi:type="dcterms:W3CDTF">2021-04-20T08:50:00Z</dcterms:created>
  <dcterms:modified xsi:type="dcterms:W3CDTF">2022-02-16T06:44:49Z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8F59D9B367234198901EFFC375E3D897</vt:lpwstr>
  </property>
  <property fmtid="{D5CDD505-2E9C-101B-9397-08002B2CF9AE}" pid="3" name="KSOProductBuildVer">
    <vt:lpwstr>2052-11.1.0.10578</vt:lpwstr>
  </property>
</Properties>
</file>